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56" r:id="rId2"/>
    <p:sldId id="288" r:id="rId3"/>
    <p:sldId id="292" r:id="rId4"/>
    <p:sldId id="258" r:id="rId5"/>
    <p:sldId id="293" r:id="rId6"/>
    <p:sldId id="283" r:id="rId7"/>
    <p:sldId id="296" r:id="rId8"/>
    <p:sldId id="297" r:id="rId9"/>
    <p:sldId id="298" r:id="rId10"/>
    <p:sldId id="299" r:id="rId11"/>
    <p:sldId id="300" r:id="rId12"/>
    <p:sldId id="301" r:id="rId13"/>
    <p:sldId id="302" r:id="rId14"/>
    <p:sldId id="303" r:id="rId15"/>
    <p:sldId id="304" r:id="rId16"/>
    <p:sldId id="305" r:id="rId17"/>
    <p:sldId id="306" r:id="rId18"/>
    <p:sldId id="294" r:id="rId19"/>
    <p:sldId id="308" r:id="rId20"/>
    <p:sldId id="309" r:id="rId21"/>
    <p:sldId id="290" r:id="rId22"/>
    <p:sldId id="295" r:id="rId23"/>
    <p:sldId id="307" r:id="rId24"/>
    <p:sldId id="28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660"/>
  </p:normalViewPr>
  <p:slideViewPr>
    <p:cSldViewPr>
      <p:cViewPr>
        <p:scale>
          <a:sx n="118" d="100"/>
          <a:sy n="118" d="100"/>
        </p:scale>
        <p:origin x="-143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mmakhatx\Documents\Reports\Marketing\NGO\Intel%20Monitoring_2%20Part\SurveySummary_Eng.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a:latin typeface="Verdana" pitchFamily="34" charset="0"/>
                <a:ea typeface="Verdana" pitchFamily="34" charset="0"/>
                <a:cs typeface="Verdana" pitchFamily="34" charset="0"/>
              </a:rPr>
              <a:t>Do you use Buki during learning process?</a:t>
            </a:r>
            <a:endParaRPr lang="ka-GE" b="0">
              <a:ea typeface="Verdana" pitchFamily="34" charset="0"/>
              <a:cs typeface="Verdana" pitchFamily="34" charset="0"/>
            </a:endParaRPr>
          </a:p>
        </c:rich>
      </c:tx>
      <c:layout>
        <c:manualLayout>
          <c:xMode val="edge"/>
          <c:yMode val="edge"/>
          <c:x val="0.21875036453776625"/>
          <c:y val="3.5294117647058844E-2"/>
        </c:manualLayout>
      </c:layout>
      <c:overlay val="0"/>
      <c:spPr>
        <a:noFill/>
        <a:ln w="25400">
          <a:noFill/>
        </a:ln>
      </c:spPr>
    </c:title>
    <c:autoTitleDeleted val="0"/>
    <c:plotArea>
      <c:layout>
        <c:manualLayout>
          <c:layoutTarget val="inner"/>
          <c:xMode val="edge"/>
          <c:yMode val="edge"/>
          <c:x val="0.21527814276486346"/>
          <c:y val="0.20000028722467719"/>
          <c:w val="0.41840348714783954"/>
          <c:h val="0.70882454736981215"/>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1'!$A$4:$A$7</c:f>
              <c:strCache>
                <c:ptCount val="4"/>
                <c:pt idx="0">
                  <c:v>Yes</c:v>
                </c:pt>
                <c:pt idx="1">
                  <c:v>No</c:v>
                </c:pt>
                <c:pt idx="2">
                  <c:v>Often</c:v>
                </c:pt>
                <c:pt idx="3">
                  <c:v>rarely</c:v>
                </c:pt>
              </c:strCache>
            </c:strRef>
          </c:cat>
          <c:val>
            <c:numRef>
              <c:f>'Question 1'!$C$4:$C$7</c:f>
              <c:numCache>
                <c:formatCode>0.0%</c:formatCode>
                <c:ptCount val="4"/>
                <c:pt idx="0">
                  <c:v>0.71359223300970875</c:v>
                </c:pt>
                <c:pt idx="1">
                  <c:v>6.9348127600554789E-3</c:v>
                </c:pt>
                <c:pt idx="2">
                  <c:v>0.26352288488210823</c:v>
                </c:pt>
                <c:pt idx="3">
                  <c:v>1.1789181692094317E-2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73286118896154928"/>
          <c:y val="0.44704168735664818"/>
          <c:w val="0.20639144683185798"/>
          <c:h val="0.41216239861909171"/>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a:latin typeface="Verdana" pitchFamily="34" charset="0"/>
                <a:ea typeface="Verdana" pitchFamily="34" charset="0"/>
                <a:cs typeface="Verdana" pitchFamily="34" charset="0"/>
              </a:rPr>
              <a:t>How Often do you use Buki for Classroom Learning</a:t>
            </a:r>
            <a:endParaRPr lang="ka-GE" b="0">
              <a:ea typeface="Verdana" pitchFamily="34" charset="0"/>
              <a:cs typeface="Verdana" pitchFamily="34" charset="0"/>
            </a:endParaRPr>
          </a:p>
        </c:rich>
      </c:tx>
      <c:layout>
        <c:manualLayout>
          <c:xMode val="edge"/>
          <c:yMode val="edge"/>
          <c:x val="0.1626159230096238"/>
          <c:y val="4.3137254901960784E-2"/>
        </c:manualLayout>
      </c:layout>
      <c:overlay val="0"/>
      <c:spPr>
        <a:noFill/>
        <a:ln w="25400">
          <a:noFill/>
        </a:ln>
      </c:spPr>
    </c:title>
    <c:autoTitleDeleted val="0"/>
    <c:plotArea>
      <c:layout>
        <c:manualLayout>
          <c:layoutTarget val="inner"/>
          <c:xMode val="edge"/>
          <c:yMode val="edge"/>
          <c:x val="0.14930580869176016"/>
          <c:y val="0.20000028722467719"/>
          <c:w val="0.41840348714783954"/>
          <c:h val="0.70882454736981215"/>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2'!$A$4:$A$8</c:f>
              <c:strCache>
                <c:ptCount val="5"/>
                <c:pt idx="0">
                  <c:v>once in a day</c:v>
                </c:pt>
                <c:pt idx="1">
                  <c:v>Every day</c:v>
                </c:pt>
                <c:pt idx="2">
                  <c:v>once in a week</c:v>
                </c:pt>
                <c:pt idx="3">
                  <c:v>Several times a week</c:v>
                </c:pt>
                <c:pt idx="4">
                  <c:v>not using</c:v>
                </c:pt>
              </c:strCache>
            </c:strRef>
          </c:cat>
          <c:val>
            <c:numRef>
              <c:f>'Question 2'!$C$4:$C$8</c:f>
              <c:numCache>
                <c:formatCode>0.0%</c:formatCode>
                <c:ptCount val="5"/>
                <c:pt idx="0">
                  <c:v>4.044630404463042E-2</c:v>
                </c:pt>
                <c:pt idx="1">
                  <c:v>0.45606694560669458</c:v>
                </c:pt>
                <c:pt idx="2">
                  <c:v>5.4393305439330568E-2</c:v>
                </c:pt>
                <c:pt idx="3">
                  <c:v>0.43375174337517436</c:v>
                </c:pt>
                <c:pt idx="4">
                  <c:v>0</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4004757217847863"/>
          <c:y val="0.34117708815809789"/>
          <c:w val="0.30902832458442725"/>
          <c:h val="0.36666697545159815"/>
        </c:manualLayout>
      </c:layout>
      <c:overlay val="0"/>
      <c:spPr>
        <a:solidFill>
          <a:srgbClr val="FFFFFF"/>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sz="1200" b="0" i="0" u="none" strike="noStrike" baseline="0" dirty="0" smtClean="0">
                <a:latin typeface="Verdana" pitchFamily="34" charset="0"/>
                <a:ea typeface="Verdana" pitchFamily="34" charset="0"/>
                <a:cs typeface="Verdana" pitchFamily="34" charset="0"/>
              </a:rPr>
              <a:t>On which subject do you use </a:t>
            </a:r>
            <a:r>
              <a:rPr lang="en-US" sz="1200" b="0" i="0" u="none" strike="noStrike" baseline="0" dirty="0" err="1" smtClean="0">
                <a:latin typeface="Verdana" pitchFamily="34" charset="0"/>
                <a:ea typeface="Verdana" pitchFamily="34" charset="0"/>
                <a:cs typeface="Verdana" pitchFamily="34" charset="0"/>
              </a:rPr>
              <a:t>Buki</a:t>
            </a:r>
            <a:endParaRPr lang="ka-GE" sz="1200" b="0" dirty="0">
              <a:ea typeface="Verdana" pitchFamily="34" charset="0"/>
              <a:cs typeface="Verdana" pitchFamily="34" charset="0"/>
            </a:endParaRPr>
          </a:p>
        </c:rich>
      </c:tx>
      <c:layout>
        <c:manualLayout>
          <c:xMode val="edge"/>
          <c:yMode val="edge"/>
          <c:x val="0.16319480898221053"/>
          <c:y val="3.5294117647058844E-2"/>
        </c:manualLayout>
      </c:layout>
      <c:overlay val="0"/>
      <c:spPr>
        <a:noFill/>
        <a:ln w="25400">
          <a:noFill/>
        </a:ln>
      </c:spPr>
    </c:title>
    <c:autoTitleDeleted val="0"/>
    <c:plotArea>
      <c:layout>
        <c:manualLayout>
          <c:layoutTarget val="inner"/>
          <c:xMode val="edge"/>
          <c:yMode val="edge"/>
          <c:x val="0.12152798381887447"/>
          <c:y val="0.23235327486396321"/>
          <c:w val="0.85416811484123167"/>
          <c:h val="0.32941223778182155"/>
        </c:manualLayout>
      </c:layout>
      <c:barChart>
        <c:barDir val="col"/>
        <c:grouping val="clustered"/>
        <c:varyColors val="0"/>
        <c:ser>
          <c:idx val="0"/>
          <c:order val="0"/>
          <c:spPr>
            <a:solidFill>
              <a:srgbClr val="9999FF"/>
            </a:solidFill>
            <a:ln w="12700">
              <a:solidFill>
                <a:srgbClr val="333333"/>
              </a:solidFill>
              <a:prstDash val="solid"/>
            </a:ln>
          </c:spPr>
          <c:invertIfNegative val="0"/>
          <c:cat>
            <c:strRef>
              <c:f>'Question 3'!$A$4:$A$10</c:f>
              <c:strCache>
                <c:ptCount val="7"/>
                <c:pt idx="0">
                  <c:v>Georgian Language and Literature</c:v>
                </c:pt>
                <c:pt idx="1">
                  <c:v>Mathematics</c:v>
                </c:pt>
                <c:pt idx="2">
                  <c:v>English Language</c:v>
                </c:pt>
                <c:pt idx="3">
                  <c:v>Natural science</c:v>
                </c:pt>
                <c:pt idx="4">
                  <c:v>Fine and Applied Arts</c:v>
                </c:pt>
                <c:pt idx="5">
                  <c:v>Music</c:v>
                </c:pt>
                <c:pt idx="6">
                  <c:v>Other</c:v>
                </c:pt>
              </c:strCache>
            </c:strRef>
          </c:cat>
          <c:val>
            <c:numRef>
              <c:f>'Question 3'!$C$4:$C$10</c:f>
              <c:numCache>
                <c:formatCode>0.0%</c:formatCode>
                <c:ptCount val="7"/>
                <c:pt idx="0">
                  <c:v>0.96500000000000008</c:v>
                </c:pt>
                <c:pt idx="1">
                  <c:v>0.93500000000000005</c:v>
                </c:pt>
                <c:pt idx="2">
                  <c:v>0.60100000000000009</c:v>
                </c:pt>
                <c:pt idx="3">
                  <c:v>0.77600000000000002</c:v>
                </c:pt>
                <c:pt idx="4">
                  <c:v>0.83400000000000019</c:v>
                </c:pt>
                <c:pt idx="5">
                  <c:v>0.65400000000000014</c:v>
                </c:pt>
                <c:pt idx="6">
                  <c:v>1.0460251046025108E-2</c:v>
                </c:pt>
              </c:numCache>
            </c:numRef>
          </c:val>
        </c:ser>
        <c:dLbls>
          <c:showLegendKey val="0"/>
          <c:showVal val="0"/>
          <c:showCatName val="0"/>
          <c:showSerName val="0"/>
          <c:showPercent val="0"/>
          <c:showBubbleSize val="0"/>
        </c:dLbls>
        <c:gapWidth val="150"/>
        <c:axId val="72880896"/>
        <c:axId val="72882432"/>
      </c:barChart>
      <c:catAx>
        <c:axId val="72880896"/>
        <c:scaling>
          <c:orientation val="minMax"/>
        </c:scaling>
        <c:delete val="0"/>
        <c:axPos val="b"/>
        <c:numFmt formatCode="General" sourceLinked="1"/>
        <c:majorTickMark val="out"/>
        <c:minorTickMark val="none"/>
        <c:tickLblPos val="nextTo"/>
        <c:spPr>
          <a:ln w="3175">
            <a:solidFill>
              <a:srgbClr val="333333"/>
            </a:solidFill>
            <a:prstDash val="solid"/>
          </a:ln>
        </c:spPr>
        <c:txPr>
          <a:bodyPr rot="-5400000" vert="horz"/>
          <a:lstStyle/>
          <a:p>
            <a:pPr>
              <a:defRPr sz="1000" b="0" i="0" u="none" strike="noStrike" baseline="0">
                <a:solidFill>
                  <a:srgbClr val="333333"/>
                </a:solidFill>
                <a:latin typeface="Microsoft Sans Serif"/>
                <a:ea typeface="Microsoft Sans Serif"/>
                <a:cs typeface="Microsoft Sans Serif"/>
              </a:defRPr>
            </a:pPr>
            <a:endParaRPr lang="en-US"/>
          </a:p>
        </c:txPr>
        <c:crossAx val="72882432"/>
        <c:crosses val="autoZero"/>
        <c:auto val="1"/>
        <c:lblAlgn val="ctr"/>
        <c:lblOffset val="100"/>
        <c:tickLblSkip val="1"/>
        <c:tickMarkSkip val="1"/>
        <c:noMultiLvlLbl val="0"/>
      </c:catAx>
      <c:valAx>
        <c:axId val="72882432"/>
        <c:scaling>
          <c:orientation val="minMax"/>
        </c:scaling>
        <c:delete val="0"/>
        <c:axPos val="l"/>
        <c:majorGridlines>
          <c:spPr>
            <a:ln w="3175">
              <a:solidFill>
                <a:srgbClr val="333333"/>
              </a:solidFill>
              <a:prstDash val="solid"/>
            </a:ln>
          </c:spPr>
        </c:majorGridlines>
        <c:numFmt formatCode="0.0%" sourceLinked="1"/>
        <c:majorTickMark val="out"/>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en-US"/>
          </a:p>
        </c:txPr>
        <c:crossAx val="72880896"/>
        <c:crossesAt val="1"/>
        <c:crossBetween val="between"/>
      </c:valAx>
      <c:spPr>
        <a:solidFill>
          <a:srgbClr val="EEEEEE"/>
        </a:solidFill>
        <a:ln w="25400">
          <a:noFill/>
        </a:ln>
      </c:spPr>
    </c:plotArea>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dirty="0">
                <a:latin typeface="Verdana" pitchFamily="34" charset="0"/>
                <a:ea typeface="Verdana" pitchFamily="34" charset="0"/>
                <a:cs typeface="Verdana" pitchFamily="34" charset="0"/>
              </a:rPr>
              <a:t>I am comfortable using </a:t>
            </a:r>
            <a:r>
              <a:rPr lang="en-US" b="0" dirty="0" err="1">
                <a:latin typeface="Verdana" pitchFamily="34" charset="0"/>
                <a:ea typeface="Verdana" pitchFamily="34" charset="0"/>
                <a:cs typeface="Verdana" pitchFamily="34" charset="0"/>
              </a:rPr>
              <a:t>Buki</a:t>
            </a:r>
            <a:r>
              <a:rPr lang="en-US" b="0" dirty="0">
                <a:latin typeface="Verdana" pitchFamily="34" charset="0"/>
                <a:ea typeface="Verdana" pitchFamily="34" charset="0"/>
                <a:cs typeface="Verdana" pitchFamily="34" charset="0"/>
              </a:rPr>
              <a:t> during lesson</a:t>
            </a:r>
            <a:endParaRPr lang="ka-GE" b="0" dirty="0">
              <a:ea typeface="Verdana" pitchFamily="34" charset="0"/>
              <a:cs typeface="Verdana" pitchFamily="34" charset="0"/>
            </a:endParaRPr>
          </a:p>
        </c:rich>
      </c:tx>
      <c:layout>
        <c:manualLayout>
          <c:xMode val="edge"/>
          <c:yMode val="edge"/>
          <c:x val="0.12152796004666089"/>
          <c:y val="3.5294117647058844E-2"/>
        </c:manualLayout>
      </c:layout>
      <c:overlay val="0"/>
      <c:spPr>
        <a:noFill/>
        <a:ln w="25400">
          <a:noFill/>
        </a:ln>
      </c:spPr>
    </c:title>
    <c:autoTitleDeleted val="0"/>
    <c:plotArea>
      <c:layout>
        <c:manualLayout>
          <c:layoutTarget val="inner"/>
          <c:xMode val="edge"/>
          <c:yMode val="edge"/>
          <c:x val="0.15277803680087088"/>
          <c:y val="0.24705917833636604"/>
          <c:w val="0.39236177632950947"/>
          <c:h val="0.66470683695260402"/>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4'!$A$4:$A$8</c:f>
              <c:strCache>
                <c:ptCount val="5"/>
                <c:pt idx="0">
                  <c:v>Stronly agree</c:v>
                </c:pt>
                <c:pt idx="1">
                  <c:v>Agree</c:v>
                </c:pt>
                <c:pt idx="2">
                  <c:v>Disagree</c:v>
                </c:pt>
                <c:pt idx="3">
                  <c:v>Strongli Disagree</c:v>
                </c:pt>
                <c:pt idx="4">
                  <c:v>Have no Idea</c:v>
                </c:pt>
              </c:strCache>
            </c:strRef>
          </c:cat>
          <c:val>
            <c:numRef>
              <c:f>'Question 4'!$C$4:$C$8</c:f>
              <c:numCache>
                <c:formatCode>0.0%</c:formatCode>
                <c:ptCount val="5"/>
                <c:pt idx="0">
                  <c:v>0.3030000000000001</c:v>
                </c:pt>
                <c:pt idx="1">
                  <c:v>0.63700000000000012</c:v>
                </c:pt>
                <c:pt idx="2">
                  <c:v>2.0000000000000005E-3</c:v>
                </c:pt>
                <c:pt idx="3">
                  <c:v>5.3000000000000005E-2</c:v>
                </c:pt>
                <c:pt idx="4">
                  <c:v>5.000000000000001E-3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59936305926875411"/>
          <c:y val="0.24362806211723537"/>
          <c:w val="0.35485167551730457"/>
          <c:h val="0.62753280839895009"/>
        </c:manualLayout>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dirty="0">
                <a:latin typeface="Verdana" pitchFamily="34" charset="0"/>
                <a:ea typeface="Verdana" pitchFamily="34" charset="0"/>
                <a:cs typeface="Verdana" pitchFamily="34" charset="0"/>
              </a:rPr>
              <a:t>Children feel comfortable during the lesson through </a:t>
            </a:r>
            <a:r>
              <a:rPr lang="en-US" b="0" dirty="0" err="1">
                <a:latin typeface="Verdana" pitchFamily="34" charset="0"/>
                <a:ea typeface="Verdana" pitchFamily="34" charset="0"/>
                <a:cs typeface="Verdana" pitchFamily="34" charset="0"/>
              </a:rPr>
              <a:t>Buki</a:t>
            </a:r>
            <a:endParaRPr lang="ka-GE" b="0" dirty="0">
              <a:ea typeface="Verdana" pitchFamily="34" charset="0"/>
              <a:cs typeface="Verdana" pitchFamily="34" charset="0"/>
            </a:endParaRPr>
          </a:p>
        </c:rich>
      </c:tx>
      <c:layout>
        <c:manualLayout>
          <c:xMode val="edge"/>
          <c:yMode val="edge"/>
          <c:x val="0.13541684893554973"/>
          <c:y val="3.5294117647058844E-2"/>
        </c:manualLayout>
      </c:layout>
      <c:overlay val="0"/>
      <c:spPr>
        <a:noFill/>
        <a:ln w="25400">
          <a:noFill/>
        </a:ln>
      </c:spPr>
    </c:title>
    <c:autoTitleDeleted val="0"/>
    <c:plotArea>
      <c:layout>
        <c:manualLayout>
          <c:layoutTarget val="inner"/>
          <c:xMode val="edge"/>
          <c:yMode val="edge"/>
          <c:x val="0.15277803680087088"/>
          <c:y val="0.24705917833636604"/>
          <c:w val="0.39236177632950947"/>
          <c:h val="0.66470683695260402"/>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5'!$A$4:$A$8</c:f>
              <c:strCache>
                <c:ptCount val="5"/>
                <c:pt idx="0">
                  <c:v>Stronly agree</c:v>
                </c:pt>
                <c:pt idx="1">
                  <c:v>Agree</c:v>
                </c:pt>
                <c:pt idx="2">
                  <c:v>Disagree</c:v>
                </c:pt>
                <c:pt idx="3">
                  <c:v>Strongli Disagree</c:v>
                </c:pt>
                <c:pt idx="4">
                  <c:v>Have no Idea</c:v>
                </c:pt>
              </c:strCache>
            </c:strRef>
          </c:cat>
          <c:val>
            <c:numRef>
              <c:f>'Question 5'!$C$4:$C$8</c:f>
              <c:numCache>
                <c:formatCode>0.0%</c:formatCode>
                <c:ptCount val="5"/>
                <c:pt idx="0">
                  <c:v>0.44900000000000001</c:v>
                </c:pt>
                <c:pt idx="1">
                  <c:v>0.50700000000000001</c:v>
                </c:pt>
                <c:pt idx="2">
                  <c:v>5.000000000000001E-3</c:v>
                </c:pt>
                <c:pt idx="3">
                  <c:v>3.7000000000000012E-2</c:v>
                </c:pt>
                <c:pt idx="4">
                  <c:v>2.0000000000000005E-3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0706127879848393"/>
          <c:y val="0.31111162575266338"/>
          <c:w val="0.3443838196696003"/>
          <c:h val="0.59084915856106224"/>
        </c:manualLayout>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rgbClr val="333333"/>
                </a:solidFill>
                <a:latin typeface="Verdana" pitchFamily="34" charset="0"/>
                <a:ea typeface="Verdana" pitchFamily="34" charset="0"/>
                <a:cs typeface="Verdana" pitchFamily="34" charset="0"/>
              </a:defRPr>
            </a:pPr>
            <a:r>
              <a:rPr lang="en-US" sz="900" b="0" dirty="0">
                <a:latin typeface="Verdana" pitchFamily="34" charset="0"/>
                <a:ea typeface="Verdana" pitchFamily="34" charset="0"/>
                <a:cs typeface="Verdana" pitchFamily="34" charset="0"/>
              </a:rPr>
              <a:t>Children are </a:t>
            </a:r>
            <a:r>
              <a:rPr lang="en-US" sz="900" b="0" dirty="0" smtClean="0">
                <a:latin typeface="Verdana" pitchFamily="34" charset="0"/>
                <a:ea typeface="Verdana" pitchFamily="34" charset="0"/>
                <a:cs typeface="Verdana" pitchFamily="34" charset="0"/>
              </a:rPr>
              <a:t>bringing </a:t>
            </a:r>
            <a:r>
              <a:rPr lang="en-US" sz="900" b="0" dirty="0">
                <a:latin typeface="Verdana" pitchFamily="34" charset="0"/>
                <a:ea typeface="Verdana" pitchFamily="34" charset="0"/>
                <a:cs typeface="Verdana" pitchFamily="34" charset="0"/>
              </a:rPr>
              <a:t>charged </a:t>
            </a:r>
            <a:r>
              <a:rPr lang="en-US" sz="900" b="0" dirty="0" err="1">
                <a:latin typeface="Verdana" pitchFamily="34" charset="0"/>
                <a:ea typeface="Verdana" pitchFamily="34" charset="0"/>
                <a:cs typeface="Verdana" pitchFamily="34" charset="0"/>
              </a:rPr>
              <a:t>Bukis</a:t>
            </a:r>
            <a:r>
              <a:rPr lang="en-US" sz="900" b="0" dirty="0">
                <a:latin typeface="Verdana" pitchFamily="34" charset="0"/>
                <a:ea typeface="Verdana" pitchFamily="34" charset="0"/>
                <a:cs typeface="Verdana" pitchFamily="34" charset="0"/>
              </a:rPr>
              <a:t> at school</a:t>
            </a:r>
            <a:endParaRPr lang="ka-GE" sz="900" b="0" dirty="0">
              <a:ea typeface="Verdana" pitchFamily="34" charset="0"/>
              <a:cs typeface="Verdana" pitchFamily="34" charset="0"/>
            </a:endParaRPr>
          </a:p>
        </c:rich>
      </c:tx>
      <c:layout>
        <c:manualLayout>
          <c:xMode val="edge"/>
          <c:yMode val="edge"/>
          <c:x val="0.17423654855643045"/>
          <c:y val="4.2520934883139606E-2"/>
        </c:manualLayout>
      </c:layout>
      <c:overlay val="0"/>
      <c:spPr>
        <a:noFill/>
        <a:ln w="25400">
          <a:noFill/>
        </a:ln>
      </c:spPr>
    </c:title>
    <c:autoTitleDeleted val="0"/>
    <c:plotArea>
      <c:layout>
        <c:manualLayout>
          <c:layoutTarget val="inner"/>
          <c:xMode val="edge"/>
          <c:yMode val="edge"/>
          <c:x val="0.12152798381887447"/>
          <c:y val="0.20000028722467719"/>
          <c:w val="0.41840348714783954"/>
          <c:h val="0.70882454736981215"/>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cat>
            <c:strRef>
              <c:f>'Question 6'!$A$4:$A$6</c:f>
              <c:strCache>
                <c:ptCount val="3"/>
                <c:pt idx="0">
                  <c:v>Almost All</c:v>
                </c:pt>
                <c:pt idx="1">
                  <c:v>Someof them</c:v>
                </c:pt>
                <c:pt idx="2">
                  <c:v>Are not bringing</c:v>
                </c:pt>
              </c:strCache>
            </c:strRef>
          </c:cat>
          <c:val>
            <c:numRef>
              <c:f>'Question 6'!$C$4:$C$6</c:f>
              <c:numCache>
                <c:formatCode>0.0%</c:formatCode>
                <c:ptCount val="3"/>
                <c:pt idx="0">
                  <c:v>0.83400000000000019</c:v>
                </c:pt>
                <c:pt idx="1">
                  <c:v>0.16400000000000001</c:v>
                </c:pt>
                <c:pt idx="2">
                  <c:v>2.0000000000000005E-3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5451493905727542"/>
          <c:y val="0.26844353660813297"/>
          <c:w val="0.32374595617408292"/>
          <c:h val="0.47446117352485789"/>
        </c:manualLayout>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rgbClr val="333333"/>
                </a:solidFill>
                <a:latin typeface="Verdana" pitchFamily="34" charset="0"/>
                <a:ea typeface="Verdana" pitchFamily="34" charset="0"/>
                <a:cs typeface="Verdana" pitchFamily="34" charset="0"/>
              </a:defRPr>
            </a:pPr>
            <a:r>
              <a:rPr lang="en-US" sz="900" b="0">
                <a:latin typeface="Verdana" pitchFamily="34" charset="0"/>
                <a:ea typeface="Verdana" pitchFamily="34" charset="0"/>
                <a:cs typeface="Verdana" pitchFamily="34" charset="0"/>
              </a:rPr>
              <a:t>Charged battery is enough during the day</a:t>
            </a:r>
            <a:endParaRPr lang="ka-GE" sz="900" b="0">
              <a:ea typeface="Verdana" pitchFamily="34" charset="0"/>
              <a:cs typeface="Verdana" pitchFamily="34" charset="0"/>
            </a:endParaRPr>
          </a:p>
        </c:rich>
      </c:tx>
      <c:layout>
        <c:manualLayout>
          <c:xMode val="edge"/>
          <c:yMode val="edge"/>
          <c:x val="0.19097258675998832"/>
          <c:y val="3.5294117647058844E-2"/>
        </c:manualLayout>
      </c:layout>
      <c:overlay val="0"/>
      <c:spPr>
        <a:noFill/>
        <a:ln w="25400">
          <a:noFill/>
        </a:ln>
      </c:spPr>
    </c:title>
    <c:autoTitleDeleted val="0"/>
    <c:plotArea>
      <c:layout>
        <c:manualLayout>
          <c:layoutTarget val="inner"/>
          <c:xMode val="edge"/>
          <c:yMode val="edge"/>
          <c:x val="0.10937518543698711"/>
          <c:y val="0.18235320305779398"/>
          <c:w val="0.8663209132231201"/>
          <c:h val="0.63529503000779874"/>
        </c:manualLayout>
      </c:layout>
      <c:barChart>
        <c:barDir val="col"/>
        <c:grouping val="clustered"/>
        <c:varyColors val="0"/>
        <c:ser>
          <c:idx val="0"/>
          <c:order val="0"/>
          <c:spPr>
            <a:solidFill>
              <a:srgbClr val="9999FF"/>
            </a:solidFill>
            <a:ln w="12700">
              <a:solidFill>
                <a:srgbClr val="333333"/>
              </a:solidFill>
              <a:prstDash val="solid"/>
            </a:ln>
          </c:spPr>
          <c:invertIfNegative val="0"/>
          <c:cat>
            <c:strRef>
              <c:f>'Question 7'!$A$4:$A$6</c:f>
              <c:strCache>
                <c:ptCount val="3"/>
                <c:pt idx="0">
                  <c:v>Yes</c:v>
                </c:pt>
                <c:pt idx="1">
                  <c:v>No</c:v>
                </c:pt>
                <c:pt idx="2">
                  <c:v>Sometimes needs to charge</c:v>
                </c:pt>
              </c:strCache>
            </c:strRef>
          </c:cat>
          <c:val>
            <c:numRef>
              <c:f>'Question 7'!$C$4:$C$6</c:f>
              <c:numCache>
                <c:formatCode>0.0%</c:formatCode>
                <c:ptCount val="3"/>
                <c:pt idx="0">
                  <c:v>0.58599999999999997</c:v>
                </c:pt>
                <c:pt idx="1">
                  <c:v>6.7000000000000004E-2</c:v>
                </c:pt>
                <c:pt idx="2">
                  <c:v>0.3610000000000001</c:v>
                </c:pt>
              </c:numCache>
            </c:numRef>
          </c:val>
        </c:ser>
        <c:dLbls>
          <c:showLegendKey val="0"/>
          <c:showVal val="0"/>
          <c:showCatName val="0"/>
          <c:showSerName val="0"/>
          <c:showPercent val="0"/>
          <c:showBubbleSize val="0"/>
        </c:dLbls>
        <c:gapWidth val="150"/>
        <c:axId val="33059968"/>
        <c:axId val="33061504"/>
      </c:barChart>
      <c:catAx>
        <c:axId val="33059968"/>
        <c:scaling>
          <c:orientation val="minMax"/>
        </c:scaling>
        <c:delete val="0"/>
        <c:axPos val="b"/>
        <c:numFmt formatCode="General" sourceLinked="1"/>
        <c:majorTickMark val="out"/>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en-US"/>
          </a:p>
        </c:txPr>
        <c:crossAx val="33061504"/>
        <c:crosses val="autoZero"/>
        <c:auto val="1"/>
        <c:lblAlgn val="ctr"/>
        <c:lblOffset val="100"/>
        <c:tickLblSkip val="1"/>
        <c:tickMarkSkip val="1"/>
        <c:noMultiLvlLbl val="0"/>
      </c:catAx>
      <c:valAx>
        <c:axId val="33061504"/>
        <c:scaling>
          <c:orientation val="minMax"/>
        </c:scaling>
        <c:delete val="0"/>
        <c:axPos val="l"/>
        <c:majorGridlines>
          <c:spPr>
            <a:ln w="3175">
              <a:solidFill>
                <a:srgbClr val="333333"/>
              </a:solidFill>
              <a:prstDash val="solid"/>
            </a:ln>
          </c:spPr>
        </c:majorGridlines>
        <c:numFmt formatCode="0.0%" sourceLinked="1"/>
        <c:majorTickMark val="out"/>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en-US"/>
          </a:p>
        </c:txPr>
        <c:crossAx val="33059968"/>
        <c:crossesAt val="1"/>
        <c:crossBetween val="between"/>
      </c:valAx>
      <c:spPr>
        <a:solidFill>
          <a:srgbClr val="EEEEEE"/>
        </a:solidFill>
        <a:ln w="25400">
          <a:noFill/>
        </a:ln>
      </c:spPr>
    </c:plotArea>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a:latin typeface="Verdana" pitchFamily="34" charset="0"/>
                <a:ea typeface="Verdana" pitchFamily="34" charset="0"/>
                <a:cs typeface="Verdana" pitchFamily="34" charset="0"/>
              </a:rPr>
              <a:t>What do you wish for extra learning process improvement (please select several)?</a:t>
            </a:r>
            <a:endParaRPr lang="ka-GE" b="0">
              <a:ea typeface="Verdana" pitchFamily="34" charset="0"/>
              <a:cs typeface="Verdana" pitchFamily="34" charset="0"/>
            </a:endParaRPr>
          </a:p>
        </c:rich>
      </c:tx>
      <c:layout>
        <c:manualLayout>
          <c:xMode val="edge"/>
          <c:yMode val="edge"/>
          <c:x val="0.13194462671332749"/>
          <c:y val="3.5294117647058844E-2"/>
        </c:manualLayout>
      </c:layout>
      <c:overlay val="0"/>
      <c:spPr>
        <a:noFill/>
        <a:ln w="25400">
          <a:noFill/>
        </a:ln>
      </c:spPr>
    </c:title>
    <c:autoTitleDeleted val="0"/>
    <c:plotArea>
      <c:layout>
        <c:manualLayout>
          <c:layoutTarget val="inner"/>
          <c:xMode val="edge"/>
          <c:yMode val="edge"/>
          <c:x val="0.10937518543698711"/>
          <c:y val="0.28235334667013234"/>
          <c:w val="0.8663209132231201"/>
          <c:h val="0.35294168333766601"/>
        </c:manualLayout>
      </c:layout>
      <c:barChart>
        <c:barDir val="col"/>
        <c:grouping val="clustered"/>
        <c:varyColors val="0"/>
        <c:ser>
          <c:idx val="0"/>
          <c:order val="0"/>
          <c:spPr>
            <a:solidFill>
              <a:srgbClr val="9999FF"/>
            </a:solidFill>
            <a:ln w="12700">
              <a:solidFill>
                <a:srgbClr val="333333"/>
              </a:solidFill>
              <a:prstDash val="solid"/>
            </a:ln>
          </c:spPr>
          <c:invertIfNegative val="0"/>
          <c:cat>
            <c:strRef>
              <c:f>'Question 8'!$A$4:$A$8</c:f>
              <c:strCache>
                <c:ptCount val="5"/>
                <c:pt idx="0">
                  <c:v>Printer</c:v>
                </c:pt>
                <c:pt idx="1">
                  <c:v>Projector</c:v>
                </c:pt>
                <c:pt idx="2">
                  <c:v>Interactive board</c:v>
                </c:pt>
                <c:pt idx="3">
                  <c:v>Wi Fi  in a classroom</c:v>
                </c:pt>
                <c:pt idx="4">
                  <c:v>Charging shelves</c:v>
                </c:pt>
              </c:strCache>
            </c:strRef>
          </c:cat>
          <c:val>
            <c:numRef>
              <c:f>'Question 8'!$C$4:$C$8</c:f>
              <c:numCache>
                <c:formatCode>0.0%</c:formatCode>
                <c:ptCount val="5"/>
                <c:pt idx="0">
                  <c:v>0.38600000000000007</c:v>
                </c:pt>
                <c:pt idx="1">
                  <c:v>0.68599999999999994</c:v>
                </c:pt>
                <c:pt idx="2">
                  <c:v>0.58200000000000007</c:v>
                </c:pt>
                <c:pt idx="3">
                  <c:v>8.0000000000000016E-2</c:v>
                </c:pt>
                <c:pt idx="4">
                  <c:v>0.37400000000000005</c:v>
                </c:pt>
              </c:numCache>
            </c:numRef>
          </c:val>
        </c:ser>
        <c:dLbls>
          <c:showLegendKey val="0"/>
          <c:showVal val="0"/>
          <c:showCatName val="0"/>
          <c:showSerName val="0"/>
          <c:showPercent val="0"/>
          <c:showBubbleSize val="0"/>
        </c:dLbls>
        <c:gapWidth val="150"/>
        <c:axId val="73264512"/>
        <c:axId val="73270400"/>
      </c:barChart>
      <c:catAx>
        <c:axId val="73264512"/>
        <c:scaling>
          <c:orientation val="minMax"/>
        </c:scaling>
        <c:delete val="0"/>
        <c:axPos val="b"/>
        <c:numFmt formatCode="General" sourceLinked="1"/>
        <c:majorTickMark val="out"/>
        <c:minorTickMark val="none"/>
        <c:tickLblPos val="nextTo"/>
        <c:spPr>
          <a:ln w="3175">
            <a:solidFill>
              <a:srgbClr val="333333"/>
            </a:solidFill>
            <a:prstDash val="solid"/>
          </a:ln>
        </c:spPr>
        <c:txPr>
          <a:bodyPr rot="-5400000" vert="horz"/>
          <a:lstStyle/>
          <a:p>
            <a:pPr>
              <a:defRPr sz="1000" b="0" i="0" u="none" strike="noStrike" baseline="0">
                <a:solidFill>
                  <a:srgbClr val="333333"/>
                </a:solidFill>
                <a:latin typeface="Microsoft Sans Serif"/>
                <a:ea typeface="Microsoft Sans Serif"/>
                <a:cs typeface="Microsoft Sans Serif"/>
              </a:defRPr>
            </a:pPr>
            <a:endParaRPr lang="en-US"/>
          </a:p>
        </c:txPr>
        <c:crossAx val="73270400"/>
        <c:crosses val="autoZero"/>
        <c:auto val="1"/>
        <c:lblAlgn val="ctr"/>
        <c:lblOffset val="100"/>
        <c:tickLblSkip val="1"/>
        <c:tickMarkSkip val="1"/>
        <c:noMultiLvlLbl val="0"/>
      </c:catAx>
      <c:valAx>
        <c:axId val="73270400"/>
        <c:scaling>
          <c:orientation val="minMax"/>
        </c:scaling>
        <c:delete val="0"/>
        <c:axPos val="l"/>
        <c:majorGridlines>
          <c:spPr>
            <a:ln w="3175">
              <a:solidFill>
                <a:srgbClr val="333333"/>
              </a:solidFill>
              <a:prstDash val="solid"/>
            </a:ln>
          </c:spPr>
        </c:majorGridlines>
        <c:numFmt formatCode="0.0%" sourceLinked="1"/>
        <c:majorTickMark val="out"/>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en-US"/>
          </a:p>
        </c:txPr>
        <c:crossAx val="73264512"/>
        <c:crossesAt val="1"/>
        <c:crossBetween val="between"/>
      </c:valAx>
      <c:spPr>
        <a:solidFill>
          <a:srgbClr val="EEEEEE"/>
        </a:solidFill>
        <a:ln w="25400">
          <a:noFill/>
        </a:ln>
      </c:spPr>
    </c:plotArea>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dirty="0">
                <a:latin typeface="Verdana" pitchFamily="34" charset="0"/>
                <a:ea typeface="Verdana" pitchFamily="34" charset="0"/>
                <a:cs typeface="Verdana" pitchFamily="34" charset="0"/>
              </a:rPr>
              <a:t>Gained knowledge on the trainings is helping  in the learning process</a:t>
            </a:r>
            <a:endParaRPr lang="ka-GE" b="0" dirty="0">
              <a:ea typeface="Verdana" pitchFamily="34" charset="0"/>
              <a:cs typeface="Verdana" pitchFamily="34" charset="0"/>
            </a:endParaRPr>
          </a:p>
        </c:rich>
      </c:tx>
      <c:layout>
        <c:manualLayout>
          <c:xMode val="edge"/>
          <c:yMode val="edge"/>
          <c:x val="0.13194462671332749"/>
          <c:y val="3.5294117647058844E-2"/>
        </c:manualLayout>
      </c:layout>
      <c:overlay val="0"/>
      <c:spPr>
        <a:noFill/>
        <a:ln w="25400">
          <a:noFill/>
        </a:ln>
      </c:spPr>
    </c:title>
    <c:autoTitleDeleted val="0"/>
    <c:plotArea>
      <c:layout>
        <c:manualLayout>
          <c:layoutTarget val="inner"/>
          <c:xMode val="edge"/>
          <c:yMode val="edge"/>
          <c:x val="0.15277803680087088"/>
          <c:y val="0.24705917833636604"/>
          <c:w val="0.39236177632950947"/>
          <c:h val="0.66470683695260402"/>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dPt>
            <c:idx val="4"/>
            <c:bubble3D val="0"/>
            <c:spPr>
              <a:solidFill>
                <a:srgbClr val="660066"/>
              </a:solidFill>
              <a:ln w="12700">
                <a:solidFill>
                  <a:srgbClr val="333333"/>
                </a:solidFill>
                <a:prstDash val="solid"/>
              </a:ln>
            </c:spPr>
          </c:dPt>
          <c:cat>
            <c:strRef>
              <c:f>'Question 9'!$A$4:$A$8</c:f>
              <c:strCache>
                <c:ptCount val="5"/>
                <c:pt idx="0">
                  <c:v>Stronly agree</c:v>
                </c:pt>
                <c:pt idx="1">
                  <c:v>Agree</c:v>
                </c:pt>
                <c:pt idx="2">
                  <c:v>Disagree</c:v>
                </c:pt>
                <c:pt idx="3">
                  <c:v>Strongli Disagree</c:v>
                </c:pt>
                <c:pt idx="4">
                  <c:v>Have no Idea</c:v>
                </c:pt>
              </c:strCache>
            </c:strRef>
          </c:cat>
          <c:val>
            <c:numRef>
              <c:f>'Question 9'!$C$4:$C$8</c:f>
              <c:numCache>
                <c:formatCode>0.0%</c:formatCode>
                <c:ptCount val="5"/>
                <c:pt idx="0">
                  <c:v>0.56100000000000005</c:v>
                </c:pt>
                <c:pt idx="1">
                  <c:v>0.41900000000000004</c:v>
                </c:pt>
                <c:pt idx="2">
                  <c:v>2.0000000000000005E-3</c:v>
                </c:pt>
                <c:pt idx="3">
                  <c:v>1.1000000000000003E-2</c:v>
                </c:pt>
                <c:pt idx="4">
                  <c:v>7.0000000000000001E-3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218560361114287"/>
          <c:y val="0.29923617598647645"/>
          <c:w val="0.33530798650168736"/>
          <c:h val="0.58805824752675151"/>
        </c:manualLayout>
      </c:layout>
      <c:overlay val="0"/>
      <c:spPr>
        <a:solidFill>
          <a:srgbClr val="FFFFFF"/>
        </a:solidFill>
        <a:ln w="3175">
          <a:solidFill>
            <a:srgbClr val="333333"/>
          </a:solidFill>
          <a:prstDash val="solid"/>
        </a:ln>
      </c:spPr>
      <c:txPr>
        <a:bodyPr/>
        <a:lstStyle/>
        <a:p>
          <a:pPr>
            <a:defRPr sz="900"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sz="1000" b="0" i="0" u="none" strike="noStrike" baseline="0">
                <a:solidFill>
                  <a:srgbClr val="333333"/>
                </a:solidFill>
                <a:latin typeface="Verdana" pitchFamily="34" charset="0"/>
                <a:ea typeface="Verdana" pitchFamily="34" charset="0"/>
                <a:cs typeface="Verdana" pitchFamily="34" charset="0"/>
              </a:rPr>
              <a:t>Do you use Classroom management software</a:t>
            </a:r>
            <a:endParaRPr lang="ka-GE" sz="1000" b="0" i="0" u="none" strike="noStrike" baseline="0">
              <a:solidFill>
                <a:srgbClr val="333333"/>
              </a:solidFill>
              <a:ea typeface="Verdana" pitchFamily="34" charset="0"/>
              <a:cs typeface="Verdana" pitchFamily="34" charset="0"/>
            </a:endParaRPr>
          </a:p>
        </c:rich>
      </c:tx>
      <c:layout>
        <c:manualLayout>
          <c:xMode val="edge"/>
          <c:yMode val="edge"/>
          <c:x val="0.13715296004666083"/>
          <c:y val="3.5294117647058844E-2"/>
        </c:manualLayout>
      </c:layout>
      <c:overlay val="0"/>
      <c:spPr>
        <a:noFill/>
        <a:ln w="25400">
          <a:noFill/>
        </a:ln>
      </c:spPr>
    </c:title>
    <c:autoTitleDeleted val="0"/>
    <c:plotArea>
      <c:layout>
        <c:manualLayout>
          <c:layoutTarget val="inner"/>
          <c:xMode val="edge"/>
          <c:yMode val="edge"/>
          <c:x val="0.2291670552013062"/>
          <c:y val="0.24705917833636604"/>
          <c:w val="0.39236177632950947"/>
          <c:h val="0.66470683695260402"/>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10'!$A$4:$A$7</c:f>
              <c:strCache>
                <c:ptCount val="4"/>
                <c:pt idx="0">
                  <c:v>Yes</c:v>
                </c:pt>
                <c:pt idx="1">
                  <c:v>No</c:v>
                </c:pt>
                <c:pt idx="2">
                  <c:v>Often</c:v>
                </c:pt>
                <c:pt idx="3">
                  <c:v>Rerely</c:v>
                </c:pt>
              </c:strCache>
            </c:strRef>
          </c:cat>
          <c:val>
            <c:numRef>
              <c:f>'Question 10'!$C$4:$C$7</c:f>
              <c:numCache>
                <c:formatCode>0.0%</c:formatCode>
                <c:ptCount val="4"/>
                <c:pt idx="0">
                  <c:v>0.43500000000000005</c:v>
                </c:pt>
                <c:pt idx="1">
                  <c:v>0.32200000000000006</c:v>
                </c:pt>
                <c:pt idx="2">
                  <c:v>8.7000000000000022E-2</c:v>
                </c:pt>
                <c:pt idx="3">
                  <c:v>0.15600000000000003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79282553222513896"/>
          <c:y val="0.43235355874633319"/>
          <c:w val="0.14236129337999426"/>
          <c:h val="0.25000030878493135"/>
        </c:manualLayout>
      </c:layout>
      <c:overlay val="0"/>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dirty="0">
                <a:latin typeface="Verdana" pitchFamily="34" charset="0"/>
                <a:ea typeface="Verdana" pitchFamily="34" charset="0"/>
                <a:cs typeface="Verdana" pitchFamily="34" charset="0"/>
              </a:rPr>
              <a:t>Do you use educational software for teachers and students?</a:t>
            </a:r>
            <a:endParaRPr lang="ka-GE" b="0" dirty="0">
              <a:ea typeface="Verdana" pitchFamily="34" charset="0"/>
              <a:cs typeface="Verdana" pitchFamily="34" charset="0"/>
            </a:endParaRPr>
          </a:p>
        </c:rich>
      </c:tx>
      <c:layout>
        <c:manualLayout>
          <c:xMode val="edge"/>
          <c:yMode val="edge"/>
          <c:x val="0.13194462671332749"/>
          <c:y val="3.5294117647058844E-2"/>
        </c:manualLayout>
      </c:layout>
      <c:overlay val="0"/>
      <c:spPr>
        <a:noFill/>
        <a:ln w="25400">
          <a:noFill/>
        </a:ln>
      </c:spPr>
    </c:title>
    <c:autoTitleDeleted val="0"/>
    <c:plotArea>
      <c:layout>
        <c:manualLayout>
          <c:layoutTarget val="inner"/>
          <c:xMode val="edge"/>
          <c:yMode val="edge"/>
          <c:x val="0.21527814276486346"/>
          <c:y val="0.20000028722467719"/>
          <c:w val="0.41840348714783954"/>
          <c:h val="0.70882454736981215"/>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11'!$A$4:$A$7</c:f>
              <c:strCache>
                <c:ptCount val="4"/>
                <c:pt idx="0">
                  <c:v>Yes</c:v>
                </c:pt>
                <c:pt idx="1">
                  <c:v>No</c:v>
                </c:pt>
                <c:pt idx="2">
                  <c:v>Often</c:v>
                </c:pt>
                <c:pt idx="3">
                  <c:v>Rerely</c:v>
                </c:pt>
              </c:strCache>
            </c:strRef>
          </c:cat>
          <c:val>
            <c:numRef>
              <c:f>'Question 11'!$C$4:$C$7</c:f>
              <c:numCache>
                <c:formatCode>0.0%</c:formatCode>
                <c:ptCount val="4"/>
                <c:pt idx="0">
                  <c:v>0.79299999999999993</c:v>
                </c:pt>
                <c:pt idx="1">
                  <c:v>2.0000000000000005E-3</c:v>
                </c:pt>
                <c:pt idx="2">
                  <c:v>0.2</c:v>
                </c:pt>
                <c:pt idx="3">
                  <c:v>5.000000000000001E-3</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8674329501915721"/>
          <c:y val="0.29746790106512533"/>
          <c:w val="0.19983256403294419"/>
          <c:h val="0.48611137692004436"/>
        </c:manualLayout>
      </c:layout>
      <c:overlay val="0"/>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b="0" dirty="0">
                <a:latin typeface="Verdana" pitchFamily="34" charset="0"/>
                <a:ea typeface="Verdana" pitchFamily="34" charset="0"/>
                <a:cs typeface="Verdana" pitchFamily="34" charset="0"/>
              </a:rPr>
              <a:t>Do you make </a:t>
            </a:r>
            <a:r>
              <a:rPr lang="en-US" b="0" dirty="0" smtClean="0">
                <a:latin typeface="Verdana" pitchFamily="34" charset="0"/>
                <a:ea typeface="Verdana" pitchFamily="34" charset="0"/>
                <a:cs typeface="Verdana" pitchFamily="34" charset="0"/>
              </a:rPr>
              <a:t>your </a:t>
            </a:r>
            <a:r>
              <a:rPr lang="en-US" b="0" dirty="0">
                <a:latin typeface="Verdana" pitchFamily="34" charset="0"/>
                <a:ea typeface="Verdana" pitchFamily="34" charset="0"/>
                <a:cs typeface="Verdana" pitchFamily="34" charset="0"/>
              </a:rPr>
              <a:t>own worksheets and exercises for children?</a:t>
            </a:r>
            <a:endParaRPr lang="ka-GE" b="0" dirty="0">
              <a:ea typeface="Verdana" pitchFamily="34" charset="0"/>
              <a:cs typeface="Verdana" pitchFamily="34" charset="0"/>
            </a:endParaRPr>
          </a:p>
        </c:rich>
      </c:tx>
      <c:layout>
        <c:manualLayout>
          <c:xMode val="edge"/>
          <c:yMode val="edge"/>
          <c:x val="0.15451407115777202"/>
          <c:y val="3.5294117647058844E-2"/>
        </c:manualLayout>
      </c:layout>
      <c:overlay val="0"/>
      <c:spPr>
        <a:noFill/>
        <a:ln w="25400">
          <a:noFill/>
        </a:ln>
      </c:spPr>
    </c:title>
    <c:autoTitleDeleted val="0"/>
    <c:plotArea>
      <c:layout>
        <c:manualLayout>
          <c:layoutTarget val="inner"/>
          <c:xMode val="edge"/>
          <c:yMode val="edge"/>
          <c:x val="0.2291670552013062"/>
          <c:y val="0.24705917833636604"/>
          <c:w val="0.39236177632950947"/>
          <c:h val="0.66470683695260402"/>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dPt>
            <c:idx val="3"/>
            <c:bubble3D val="0"/>
            <c:spPr>
              <a:solidFill>
                <a:srgbClr val="CCFFFF"/>
              </a:solidFill>
              <a:ln w="12700">
                <a:solidFill>
                  <a:srgbClr val="333333"/>
                </a:solidFill>
                <a:prstDash val="solid"/>
              </a:ln>
            </c:spPr>
          </c:dPt>
          <c:cat>
            <c:strRef>
              <c:f>'Question 12'!$A$4:$A$7</c:f>
              <c:strCache>
                <c:ptCount val="4"/>
                <c:pt idx="0">
                  <c:v>Yes</c:v>
                </c:pt>
                <c:pt idx="1">
                  <c:v>No</c:v>
                </c:pt>
                <c:pt idx="2">
                  <c:v>Often</c:v>
                </c:pt>
                <c:pt idx="3">
                  <c:v>Rerely</c:v>
                </c:pt>
              </c:strCache>
            </c:strRef>
          </c:cat>
          <c:val>
            <c:numRef>
              <c:f>'Question 12'!$C$4:$C$7</c:f>
              <c:numCache>
                <c:formatCode>0.0%</c:formatCode>
                <c:ptCount val="4"/>
                <c:pt idx="0">
                  <c:v>0.502</c:v>
                </c:pt>
                <c:pt idx="1">
                  <c:v>0.15700000000000003</c:v>
                </c:pt>
                <c:pt idx="2">
                  <c:v>0.13400000000000001</c:v>
                </c:pt>
                <c:pt idx="3">
                  <c:v>0.20700000000000002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70981144598304524"/>
          <c:y val="0.39823569553805782"/>
          <c:w val="0.20128307237457388"/>
          <c:h val="0.36878845144356959"/>
        </c:manualLayout>
      </c:layout>
      <c:overlay val="0"/>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u="none" strike="noStrike" baseline="0">
                <a:solidFill>
                  <a:srgbClr val="333333"/>
                </a:solidFill>
                <a:latin typeface="Verdana" pitchFamily="34" charset="0"/>
                <a:ea typeface="Verdana" pitchFamily="34" charset="0"/>
                <a:cs typeface="Verdana" pitchFamily="34" charset="0"/>
              </a:defRPr>
            </a:pPr>
            <a:r>
              <a:rPr lang="en-US">
                <a:latin typeface="Verdana" pitchFamily="34" charset="0"/>
                <a:ea typeface="Verdana" pitchFamily="34" charset="0"/>
                <a:cs typeface="Verdana" pitchFamily="34" charset="0"/>
              </a:rPr>
              <a:t>What improvements do you wish in Buki ? ( (please select several answers)</a:t>
            </a:r>
            <a:endParaRPr lang="ka-GE">
              <a:ea typeface="Verdana" pitchFamily="34" charset="0"/>
              <a:cs typeface="Verdana" pitchFamily="34" charset="0"/>
            </a:endParaRPr>
          </a:p>
        </c:rich>
      </c:tx>
      <c:layout>
        <c:manualLayout>
          <c:xMode val="edge"/>
          <c:yMode val="edge"/>
          <c:x val="0.12037073490813652"/>
          <c:y val="5.0980392156862744E-2"/>
        </c:manualLayout>
      </c:layout>
      <c:overlay val="0"/>
      <c:spPr>
        <a:noFill/>
        <a:ln w="25400">
          <a:noFill/>
        </a:ln>
      </c:spPr>
    </c:title>
    <c:autoTitleDeleted val="0"/>
    <c:plotArea>
      <c:layout>
        <c:manualLayout>
          <c:layoutTarget val="inner"/>
          <c:xMode val="edge"/>
          <c:yMode val="edge"/>
          <c:x val="0.10937518543698711"/>
          <c:y val="0.23235327486396321"/>
          <c:w val="0.8663209132231201"/>
          <c:h val="0.53529488639545963"/>
        </c:manualLayout>
      </c:layout>
      <c:barChart>
        <c:barDir val="col"/>
        <c:grouping val="clustered"/>
        <c:varyColors val="0"/>
        <c:ser>
          <c:idx val="0"/>
          <c:order val="0"/>
          <c:spPr>
            <a:solidFill>
              <a:srgbClr val="9999FF"/>
            </a:solidFill>
            <a:ln w="12700">
              <a:solidFill>
                <a:srgbClr val="333333"/>
              </a:solidFill>
              <a:prstDash val="solid"/>
            </a:ln>
          </c:spPr>
          <c:invertIfNegative val="0"/>
          <c:cat>
            <c:strRef>
              <c:f>'Question 13'!$A$4:$A$6</c:f>
              <c:strCache>
                <c:ptCount val="3"/>
                <c:pt idx="0">
                  <c:v>More  Educational Games</c:v>
                </c:pt>
                <c:pt idx="1">
                  <c:v>Ebooks</c:v>
                </c:pt>
                <c:pt idx="2">
                  <c:v>Adapted curriculum projects</c:v>
                </c:pt>
              </c:strCache>
            </c:strRef>
          </c:cat>
          <c:val>
            <c:numRef>
              <c:f>'Question 13'!$C$4:$C$6</c:f>
              <c:numCache>
                <c:formatCode>0.0%</c:formatCode>
                <c:ptCount val="3"/>
                <c:pt idx="0">
                  <c:v>0.6180000000000001</c:v>
                </c:pt>
                <c:pt idx="1">
                  <c:v>0.43200000000000011</c:v>
                </c:pt>
                <c:pt idx="2">
                  <c:v>0.80500000000000005</c:v>
                </c:pt>
              </c:numCache>
            </c:numRef>
          </c:val>
        </c:ser>
        <c:dLbls>
          <c:showLegendKey val="0"/>
          <c:showVal val="0"/>
          <c:showCatName val="0"/>
          <c:showSerName val="0"/>
          <c:showPercent val="0"/>
          <c:showBubbleSize val="0"/>
        </c:dLbls>
        <c:gapWidth val="150"/>
        <c:axId val="73339648"/>
        <c:axId val="73341184"/>
      </c:barChart>
      <c:catAx>
        <c:axId val="73339648"/>
        <c:scaling>
          <c:orientation val="minMax"/>
        </c:scaling>
        <c:delete val="0"/>
        <c:axPos val="b"/>
        <c:numFmt formatCode="General" sourceLinked="1"/>
        <c:majorTickMark val="out"/>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en-US"/>
          </a:p>
        </c:txPr>
        <c:crossAx val="73341184"/>
        <c:crosses val="autoZero"/>
        <c:auto val="1"/>
        <c:lblAlgn val="ctr"/>
        <c:lblOffset val="100"/>
        <c:tickLblSkip val="1"/>
        <c:tickMarkSkip val="1"/>
        <c:noMultiLvlLbl val="0"/>
      </c:catAx>
      <c:valAx>
        <c:axId val="73341184"/>
        <c:scaling>
          <c:orientation val="minMax"/>
        </c:scaling>
        <c:delete val="0"/>
        <c:axPos val="l"/>
        <c:majorGridlines>
          <c:spPr>
            <a:ln w="3175">
              <a:solidFill>
                <a:srgbClr val="333333"/>
              </a:solidFill>
              <a:prstDash val="solid"/>
            </a:ln>
          </c:spPr>
        </c:majorGridlines>
        <c:numFmt formatCode="0.0%" sourceLinked="1"/>
        <c:majorTickMark val="out"/>
        <c:minorTickMark val="none"/>
        <c:tickLblPos val="nextTo"/>
        <c:spPr>
          <a:ln w="3175">
            <a:solidFill>
              <a:srgbClr val="333333"/>
            </a:solidFill>
            <a:prstDash val="solid"/>
          </a:ln>
        </c:spPr>
        <c:txPr>
          <a:bodyPr rot="0" vert="horz"/>
          <a:lstStyle/>
          <a:p>
            <a:pPr>
              <a:defRPr sz="1000" b="0" i="0" u="none" strike="noStrike" baseline="0">
                <a:solidFill>
                  <a:srgbClr val="333333"/>
                </a:solidFill>
                <a:latin typeface="Microsoft Sans Serif"/>
                <a:ea typeface="Microsoft Sans Serif"/>
                <a:cs typeface="Microsoft Sans Serif"/>
              </a:defRPr>
            </a:pPr>
            <a:endParaRPr lang="en-US"/>
          </a:p>
        </c:txPr>
        <c:crossAx val="73339648"/>
        <c:crossesAt val="1"/>
        <c:crossBetween val="between"/>
      </c:valAx>
      <c:spPr>
        <a:solidFill>
          <a:srgbClr val="EEEEEE"/>
        </a:solidFill>
        <a:ln w="25400">
          <a:noFill/>
        </a:ln>
      </c:spPr>
    </c:plotArea>
    <c:plotVisOnly val="1"/>
    <c:dispBlanksAs val="gap"/>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333333"/>
                </a:solidFill>
                <a:latin typeface="Verdana" pitchFamily="34" charset="0"/>
                <a:ea typeface="Verdana" pitchFamily="34" charset="0"/>
                <a:cs typeface="Verdana" pitchFamily="34" charset="0"/>
              </a:defRPr>
            </a:pPr>
            <a:r>
              <a:rPr lang="en-US" sz="1000" b="0" dirty="0" smtClean="0">
                <a:latin typeface="Verdana" pitchFamily="34" charset="0"/>
                <a:ea typeface="Verdana" pitchFamily="34" charset="0"/>
                <a:cs typeface="Verdana" pitchFamily="34" charset="0"/>
              </a:rPr>
              <a:t>Parental </a:t>
            </a:r>
            <a:r>
              <a:rPr lang="en-US" sz="1000" b="0" dirty="0">
                <a:latin typeface="Verdana" pitchFamily="34" charset="0"/>
                <a:ea typeface="Verdana" pitchFamily="34" charset="0"/>
                <a:cs typeface="Verdana" pitchFamily="34" charset="0"/>
              </a:rPr>
              <a:t>involvement in the project is</a:t>
            </a:r>
            <a:endParaRPr lang="ka-GE" sz="1000" b="0" dirty="0">
              <a:ea typeface="Verdana" pitchFamily="34" charset="0"/>
              <a:cs typeface="Verdana" pitchFamily="34" charset="0"/>
            </a:endParaRPr>
          </a:p>
        </c:rich>
      </c:tx>
      <c:layout>
        <c:manualLayout>
          <c:xMode val="edge"/>
          <c:yMode val="edge"/>
          <c:x val="0.22569480898221053"/>
          <c:y val="3.5294117647058844E-2"/>
        </c:manualLayout>
      </c:layout>
      <c:overlay val="0"/>
      <c:spPr>
        <a:noFill/>
        <a:ln w="25400">
          <a:noFill/>
        </a:ln>
      </c:spPr>
    </c:title>
    <c:autoTitleDeleted val="0"/>
    <c:plotArea>
      <c:layout>
        <c:manualLayout>
          <c:layoutTarget val="inner"/>
          <c:xMode val="edge"/>
          <c:yMode val="edge"/>
          <c:x val="0.19618088816475443"/>
          <c:y val="0.20000028722467719"/>
          <c:w val="0.41840348714783954"/>
          <c:h val="0.70882454736981215"/>
        </c:manualLayout>
      </c:layout>
      <c:pieChart>
        <c:varyColors val="1"/>
        <c:ser>
          <c:idx val="0"/>
          <c:order val="0"/>
          <c:spPr>
            <a:solidFill>
              <a:srgbClr val="9999FF"/>
            </a:solidFill>
            <a:ln w="12700">
              <a:solidFill>
                <a:srgbClr val="333333"/>
              </a:solidFill>
              <a:prstDash val="solid"/>
            </a:ln>
          </c:spPr>
          <c:dPt>
            <c:idx val="1"/>
            <c:bubble3D val="0"/>
            <c:spPr>
              <a:solidFill>
                <a:srgbClr val="993366"/>
              </a:solidFill>
              <a:ln w="12700">
                <a:solidFill>
                  <a:srgbClr val="333333"/>
                </a:solidFill>
                <a:prstDash val="solid"/>
              </a:ln>
            </c:spPr>
          </c:dPt>
          <c:dPt>
            <c:idx val="2"/>
            <c:bubble3D val="0"/>
            <c:spPr>
              <a:solidFill>
                <a:srgbClr val="FFFFCC"/>
              </a:solidFill>
              <a:ln w="12700">
                <a:solidFill>
                  <a:srgbClr val="333333"/>
                </a:solidFill>
                <a:prstDash val="solid"/>
              </a:ln>
            </c:spPr>
          </c:dPt>
          <c:cat>
            <c:strRef>
              <c:f>'Question 14'!$A$4:$A$6</c:f>
              <c:strCache>
                <c:ptCount val="3"/>
                <c:pt idx="0">
                  <c:v>Active</c:v>
                </c:pt>
                <c:pt idx="1">
                  <c:v>Partial</c:v>
                </c:pt>
                <c:pt idx="2">
                  <c:v>Passive </c:v>
                </c:pt>
              </c:strCache>
            </c:strRef>
          </c:cat>
          <c:val>
            <c:numRef>
              <c:f>'Question 14'!$C$4:$C$6</c:f>
              <c:numCache>
                <c:formatCode>0.0%</c:formatCode>
                <c:ptCount val="3"/>
                <c:pt idx="0">
                  <c:v>0.55100000000000005</c:v>
                </c:pt>
                <c:pt idx="1">
                  <c:v>0.4260000000000001</c:v>
                </c:pt>
                <c:pt idx="2">
                  <c:v>2.3E-2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69270960921551505"/>
          <c:y val="0.37941238227574536"/>
          <c:w val="0.18229203120443283"/>
          <c:h val="0.34823547056617915"/>
        </c:manualLayout>
      </c:layout>
      <c:overlay val="0"/>
      <c:spPr>
        <a:solidFill>
          <a:srgbClr val="FFFFFF"/>
        </a:solidFill>
        <a:ln w="3175">
          <a:solidFill>
            <a:srgbClr val="333333"/>
          </a:solidFill>
          <a:prstDash val="solid"/>
        </a:ln>
      </c:spPr>
      <c:txPr>
        <a:bodyPr/>
        <a:lstStyle/>
        <a:p>
          <a:pPr>
            <a:defRPr sz="845" b="0" i="0" u="none" strike="noStrike" baseline="0">
              <a:solidFill>
                <a:srgbClr val="333333"/>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333333"/>
      </a:solidFill>
      <a:prstDash val="solid"/>
    </a:ln>
  </c:spPr>
  <c:txPr>
    <a:bodyPr/>
    <a:lstStyle/>
    <a:p>
      <a:pPr>
        <a:defRPr sz="1000" b="0" i="0" u="none" strike="noStrike" baseline="0">
          <a:solidFill>
            <a:srgbClr val="333333"/>
          </a:solidFill>
          <a:latin typeface="Microsoft Sans Serif"/>
          <a:ea typeface="Microsoft Sans Serif"/>
          <a:cs typeface="Microsoft Sans Serif"/>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3/16/2012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3/16/2012</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3/16/2012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3/16/2012</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3/16/2012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3/16/2012</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3/16/2012</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3/16/2012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3/16/2012</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www.skoool.g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hyperlink" Target="http://youtu.be/KdIgVacrVEQ" TargetMode="External"/><Relationship Id="rId7" Type="http://schemas.openxmlformats.org/officeDocument/2006/relationships/package" Target="../embeddings/Microsoft_PowerPoint_Presentation2.ppt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wmf"/><Relationship Id="rId5" Type="http://schemas.openxmlformats.org/officeDocument/2006/relationships/package" Target="../embeddings/Microsoft_PowerPoint_Presentation1.pptx"/><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hyperlink" Target="http://youtu.be/XitWLV8m0Kg" TargetMode="Externa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3.wmf"/><Relationship Id="rId5" Type="http://schemas.openxmlformats.org/officeDocument/2006/relationships/oleObject" Target="../embeddings/oleObject1.bin"/><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youtu.be/Y-60sUPkx5U" TargetMode="External"/><Relationship Id="rId7"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82575"/>
            <a:ext cx="7086600" cy="555625"/>
          </a:xfrm>
        </p:spPr>
        <p:txBody>
          <a:bodyPr>
            <a:normAutofit/>
          </a:bodyPr>
          <a:lstStyle/>
          <a:p>
            <a:r>
              <a:rPr lang="en-US" sz="2400" b="1" dirty="0" smtClean="0">
                <a:latin typeface="Verdana" pitchFamily="34" charset="0"/>
                <a:ea typeface="Verdana" pitchFamily="34" charset="0"/>
                <a:cs typeface="Verdana" pitchFamily="34" charset="0"/>
              </a:rPr>
              <a:t>Rights and Freedoms - Union N.L.E. </a:t>
            </a:r>
            <a:endParaRPr lang="ru-RU" sz="2400" dirty="0">
              <a:latin typeface="Verdana" pitchFamily="34" charset="0"/>
              <a:ea typeface="Verdana" pitchFamily="34" charset="0"/>
              <a:cs typeface="Verdana" pitchFamily="34" charset="0"/>
            </a:endParaRPr>
          </a:p>
        </p:txBody>
      </p:sp>
      <p:sp>
        <p:nvSpPr>
          <p:cNvPr id="12" name="TextBox 11"/>
          <p:cNvSpPr txBox="1"/>
          <p:nvPr/>
        </p:nvSpPr>
        <p:spPr>
          <a:xfrm>
            <a:off x="228600" y="1143000"/>
            <a:ext cx="8610600" cy="1015663"/>
          </a:xfrm>
          <a:prstGeom prst="rect">
            <a:avLst/>
          </a:prstGeom>
          <a:noFill/>
        </p:spPr>
        <p:txBody>
          <a:bodyPr wrap="square" rtlCol="0">
            <a:spAutoFit/>
          </a:bodyPr>
          <a:lstStyle/>
          <a:p>
            <a:pPr>
              <a:spcBef>
                <a:spcPct val="0"/>
              </a:spcBef>
            </a:pPr>
            <a:r>
              <a:rPr lang="en-US" sz="2400" dirty="0" smtClean="0">
                <a:latin typeface="Verdana" pitchFamily="34" charset="0"/>
                <a:ea typeface="Verdana" pitchFamily="34" charset="0"/>
                <a:cs typeface="Verdana" pitchFamily="34" charset="0"/>
              </a:rPr>
              <a:t>Monitoring deployment of 1:1 Education in Georgia</a:t>
            </a:r>
            <a:endParaRPr lang="ru-RU" sz="3600" dirty="0" smtClean="0">
              <a:solidFill>
                <a:schemeClr val="accent3">
                  <a:shade val="75000"/>
                </a:schemeClr>
              </a:solidFill>
              <a:latin typeface="Verdana" pitchFamily="34" charset="0"/>
              <a:ea typeface="Verdana" pitchFamily="34" charset="0"/>
              <a:cs typeface="Verdana" pitchFamily="34" charset="0"/>
            </a:endParaRPr>
          </a:p>
          <a:p>
            <a:pPr algn="ctr"/>
            <a:endParaRPr lang="en-US" dirty="0" smtClean="0">
              <a:latin typeface="Verdana" pitchFamily="34" charset="0"/>
              <a:ea typeface="Verdana" pitchFamily="34" charset="0"/>
              <a:cs typeface="Verdana" pitchFamily="34" charset="0"/>
            </a:endParaRPr>
          </a:p>
          <a:p>
            <a:pPr algn="ctr"/>
            <a:r>
              <a:rPr lang="en-US" dirty="0" smtClean="0">
                <a:latin typeface="Verdana" pitchFamily="34" charset="0"/>
                <a:ea typeface="Verdana" pitchFamily="34" charset="0"/>
                <a:cs typeface="Verdana" pitchFamily="34" charset="0"/>
              </a:rPr>
              <a:t>Sep’11-Jan’12</a:t>
            </a:r>
            <a:endParaRPr lang="ru-RU" dirty="0">
              <a:latin typeface="Verdana" pitchFamily="34" charset="0"/>
              <a:ea typeface="Verdana" pitchFamily="34" charset="0"/>
              <a:cs typeface="Verdana" pitchFamily="34" charset="0"/>
            </a:endParaRPr>
          </a:p>
        </p:txBody>
      </p:sp>
      <p:sp>
        <p:nvSpPr>
          <p:cNvPr id="6" name="Rectangle 5"/>
          <p:cNvSpPr/>
          <p:nvPr/>
        </p:nvSpPr>
        <p:spPr>
          <a:xfrm>
            <a:off x="990600" y="3124200"/>
            <a:ext cx="6781800" cy="2554545"/>
          </a:xfrm>
          <a:prstGeom prst="rect">
            <a:avLst/>
          </a:prstGeom>
        </p:spPr>
        <p:txBody>
          <a:bodyPr wrap="square">
            <a:spAutoFit/>
          </a:bodyPr>
          <a:lstStyle/>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Prehistory</a:t>
            </a: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Deployment Research Results</a:t>
            </a: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Visiting Schools</a:t>
            </a:r>
          </a:p>
          <a:p>
            <a:pPr>
              <a:spcBef>
                <a:spcPts val="1200"/>
              </a:spcBef>
              <a:buFont typeface="Wingdings" pitchFamily="2" charset="2"/>
              <a:buChar char="§"/>
            </a:pPr>
            <a:r>
              <a:rPr lang="en-US" sz="2400" b="1" dirty="0" smtClean="0">
                <a:latin typeface="Verdana" pitchFamily="34" charset="0"/>
                <a:ea typeface="Verdana" pitchFamily="34" charset="0"/>
                <a:cs typeface="Verdana" pitchFamily="34" charset="0"/>
              </a:rPr>
              <a:t> Highlighted Issues </a:t>
            </a:r>
            <a:endParaRPr lang="ru-RU" sz="2400" b="1" dirty="0" smtClean="0">
              <a:latin typeface="Verdana" pitchFamily="34" charset="0"/>
              <a:ea typeface="Verdana" pitchFamily="34" charset="0"/>
              <a:cs typeface="Verdana" pitchFamily="34" charset="0"/>
            </a:endParaRPr>
          </a:p>
          <a:p>
            <a:pPr>
              <a:spcBef>
                <a:spcPts val="1200"/>
              </a:spcBef>
            </a:pPr>
            <a:endParaRPr lang="ru-RU" sz="2400" dirty="0"/>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lang="ru-RU" sz="2400" dirty="0">
              <a:solidFill>
                <a:schemeClr val="accent3">
                  <a:shade val="75000"/>
                </a:schemeClr>
              </a:solidFill>
              <a:latin typeface="Verdana" pitchFamily="34" charset="0"/>
              <a:ea typeface="Verdana" pitchFamily="34" charset="0"/>
              <a:cs typeface="Verdana" pitchFamily="34" charset="0"/>
            </a:endParaRPr>
          </a:p>
        </p:txBody>
      </p:sp>
      <p:sp>
        <p:nvSpPr>
          <p:cNvPr id="6" name="Rectangle 5"/>
          <p:cNvSpPr/>
          <p:nvPr/>
        </p:nvSpPr>
        <p:spPr>
          <a:xfrm>
            <a:off x="533400" y="3200400"/>
            <a:ext cx="7772400" cy="646331"/>
          </a:xfrm>
          <a:prstGeom prst="rect">
            <a:avLst/>
          </a:prstGeom>
        </p:spPr>
        <p:txBody>
          <a:bodyPr wrap="square">
            <a:spAutoFit/>
          </a:bodyPr>
          <a:lstStyle/>
          <a:p>
            <a:pPr algn="ctr"/>
            <a:r>
              <a:rPr lang="en-US" sz="3600" b="1" dirty="0" smtClean="0">
                <a:latin typeface="Verdana" pitchFamily="34" charset="0"/>
                <a:ea typeface="Verdana" pitchFamily="34" charset="0"/>
                <a:cs typeface="Verdana" pitchFamily="34" charset="0"/>
              </a:rPr>
              <a:t>Prehistory</a:t>
            </a:r>
            <a:endParaRPr lang="ru-RU" sz="3600" b="1" dirty="0">
              <a:latin typeface="Verdana" pitchFamily="34" charset="0"/>
              <a:ea typeface="Verdana" pitchFamily="34" charset="0"/>
              <a:cs typeface="Verdana" pitchFamily="34" charset="0"/>
            </a:endParaRPr>
          </a:p>
        </p:txBody>
      </p:sp>
      <p:pic>
        <p:nvPicPr>
          <p:cNvPr id="7" name="Picture 6"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4" name="Picture 2" descr="Fab_7"/>
          <p:cNvPicPr>
            <a:picLocks noChangeAspect="1" noChangeArrowheads="1"/>
          </p:cNvPicPr>
          <p:nvPr/>
        </p:nvPicPr>
        <p:blipFill>
          <a:blip r:embed="rId3" cstate="print"/>
          <a:srcRect/>
          <a:stretch>
            <a:fillRect/>
          </a:stretch>
        </p:blipFill>
        <p:spPr bwMode="auto">
          <a:xfrm>
            <a:off x="304800" y="3451034"/>
            <a:ext cx="1959212" cy="1447800"/>
          </a:xfrm>
          <a:prstGeom prst="rect">
            <a:avLst/>
          </a:prstGeom>
          <a:noFill/>
          <a:ln w="9525">
            <a:noFill/>
            <a:miter lim="800000"/>
            <a:headEnd/>
            <a:tailEnd/>
          </a:ln>
        </p:spPr>
      </p:pic>
      <p:pic>
        <p:nvPicPr>
          <p:cNvPr id="6" name="Picture 1" descr="Fab_131"/>
          <p:cNvPicPr>
            <a:picLocks noChangeAspect="1" noChangeArrowheads="1"/>
          </p:cNvPicPr>
          <p:nvPr/>
        </p:nvPicPr>
        <p:blipFill>
          <a:blip r:embed="rId4" cstate="print"/>
          <a:srcRect/>
          <a:stretch>
            <a:fillRect/>
          </a:stretch>
        </p:blipFill>
        <p:spPr bwMode="auto">
          <a:xfrm>
            <a:off x="304801" y="1524001"/>
            <a:ext cx="1946085" cy="1828799"/>
          </a:xfrm>
          <a:prstGeom prst="rect">
            <a:avLst/>
          </a:prstGeom>
          <a:noFill/>
          <a:ln w="9525">
            <a:noFill/>
            <a:miter lim="800000"/>
            <a:headEnd/>
            <a:tailEnd/>
          </a:ln>
        </p:spPr>
      </p:pic>
      <p:sp>
        <p:nvSpPr>
          <p:cNvPr id="7" name="Rectangle 6"/>
          <p:cNvSpPr/>
          <p:nvPr/>
        </p:nvSpPr>
        <p:spPr>
          <a:xfrm>
            <a:off x="2590800" y="1524000"/>
            <a:ext cx="6324600" cy="4093428"/>
          </a:xfrm>
          <a:prstGeom prst="rect">
            <a:avLst/>
          </a:prstGeom>
        </p:spPr>
        <p:txBody>
          <a:bodyPr wrap="square">
            <a:spAutoFit/>
          </a:bodyPr>
          <a:lstStyle/>
          <a:p>
            <a:r>
              <a:rPr lang="en-US" sz="2000" i="1" dirty="0" smtClean="0">
                <a:latin typeface="Verdana" pitchFamily="34" charset="0"/>
                <a:ea typeface="Verdana" pitchFamily="34" charset="0"/>
                <a:cs typeface="Verdana" pitchFamily="34" charset="0"/>
              </a:rPr>
              <a:t>1 August 2011 The President of Georgia </a:t>
            </a:r>
            <a:r>
              <a:rPr lang="en-US" sz="2000" i="1" dirty="0" err="1" smtClean="0">
                <a:latin typeface="Verdana" pitchFamily="34" charset="0"/>
                <a:ea typeface="Verdana" pitchFamily="34" charset="0"/>
                <a:cs typeface="Verdana" pitchFamily="34" charset="0"/>
              </a:rPr>
              <a:t>Mikheil</a:t>
            </a:r>
            <a:r>
              <a:rPr lang="en-US" sz="2000" i="1" dirty="0" smtClean="0">
                <a:latin typeface="Verdana" pitchFamily="34" charset="0"/>
                <a:ea typeface="Verdana" pitchFamily="34" charset="0"/>
                <a:cs typeface="Verdana" pitchFamily="34" charset="0"/>
              </a:rPr>
              <a:t> </a:t>
            </a:r>
            <a:r>
              <a:rPr lang="en-US" sz="2000" i="1" dirty="0" err="1" smtClean="0">
                <a:latin typeface="Verdana" pitchFamily="34" charset="0"/>
                <a:ea typeface="Verdana" pitchFamily="34" charset="0"/>
                <a:cs typeface="Verdana" pitchFamily="34" charset="0"/>
              </a:rPr>
              <a:t>Saakashvili</a:t>
            </a:r>
            <a:r>
              <a:rPr lang="en-US" sz="2000" i="1" dirty="0" smtClean="0">
                <a:latin typeface="Verdana" pitchFamily="34" charset="0"/>
                <a:ea typeface="Verdana" pitchFamily="34" charset="0"/>
                <a:cs typeface="Verdana" pitchFamily="34" charset="0"/>
              </a:rPr>
              <a:t> </a:t>
            </a:r>
            <a:r>
              <a:rPr lang="en-US" sz="2000" dirty="0" smtClean="0">
                <a:latin typeface="Verdana" pitchFamily="34" charset="0"/>
                <a:ea typeface="Verdana" pitchFamily="34" charset="0"/>
                <a:cs typeface="Verdana" pitchFamily="34" charset="0"/>
              </a:rPr>
              <a:t>and Minister of Education and Science of Georgia Dimitri </a:t>
            </a:r>
            <a:r>
              <a:rPr lang="en-US" sz="2000" dirty="0" err="1" smtClean="0">
                <a:latin typeface="Verdana" pitchFamily="34" charset="0"/>
                <a:ea typeface="Verdana" pitchFamily="34" charset="0"/>
                <a:cs typeface="Verdana" pitchFamily="34" charset="0"/>
              </a:rPr>
              <a:t>Shashkini</a:t>
            </a:r>
            <a:r>
              <a:rPr lang="en-US" sz="2000" dirty="0" smtClean="0">
                <a:latin typeface="Verdana" pitchFamily="34" charset="0"/>
                <a:ea typeface="Verdana" pitchFamily="34" charset="0"/>
                <a:cs typeface="Verdana" pitchFamily="34" charset="0"/>
              </a:rPr>
              <a:t> opened computer factory that has been built by the company “Algorithm”. </a:t>
            </a:r>
          </a:p>
          <a:p>
            <a:endParaRPr lang="en-US" sz="2000" dirty="0" smtClean="0">
              <a:latin typeface="Verdana" pitchFamily="34" charset="0"/>
              <a:ea typeface="Verdana" pitchFamily="34" charset="0"/>
              <a:cs typeface="Verdana" pitchFamily="34" charset="0"/>
            </a:endParaRPr>
          </a:p>
          <a:p>
            <a:r>
              <a:rPr lang="en-US" sz="2000" dirty="0" smtClean="0">
                <a:latin typeface="Verdana" pitchFamily="34" charset="0"/>
                <a:ea typeface="Verdana" pitchFamily="34" charset="0"/>
                <a:cs typeface="Verdana" pitchFamily="34" charset="0"/>
              </a:rPr>
              <a:t>Computers - CMPC with name “</a:t>
            </a:r>
            <a:r>
              <a:rPr lang="en-US" sz="2000" dirty="0" err="1" smtClean="0">
                <a:latin typeface="Verdana" pitchFamily="34" charset="0"/>
                <a:ea typeface="Verdana" pitchFamily="34" charset="0"/>
                <a:cs typeface="Verdana" pitchFamily="34" charset="0"/>
              </a:rPr>
              <a:t>Buki</a:t>
            </a:r>
            <a:r>
              <a:rPr lang="en-US" sz="2000" dirty="0" smtClean="0">
                <a:latin typeface="Verdana" pitchFamily="34" charset="0"/>
                <a:ea typeface="Verdana" pitchFamily="34" charset="0"/>
                <a:cs typeface="Verdana" pitchFamily="34" charset="0"/>
              </a:rPr>
              <a:t>” were assembled in the local factory and were distributed to the all first grade students and their teachers in September 2011;  </a:t>
            </a:r>
          </a:p>
          <a:p>
            <a:endParaRPr lang="en-US" sz="2000" dirty="0" smtClean="0">
              <a:latin typeface="Verdana" pitchFamily="34" charset="0"/>
              <a:ea typeface="Verdana" pitchFamily="34" charset="0"/>
              <a:cs typeface="Verdana" pitchFamily="34" charset="0"/>
            </a:endParaRPr>
          </a:p>
          <a:p>
            <a:r>
              <a:rPr lang="en-US" sz="2000" dirty="0" smtClean="0">
                <a:latin typeface="Verdana" pitchFamily="34" charset="0"/>
                <a:ea typeface="Verdana" pitchFamily="34" charset="0"/>
                <a:cs typeface="Verdana" pitchFamily="34" charset="0"/>
              </a:rPr>
              <a:t>Totally Georgia has distributed 52,000 </a:t>
            </a:r>
            <a:r>
              <a:rPr lang="en-US" sz="2000" dirty="0" err="1" smtClean="0">
                <a:latin typeface="Verdana" pitchFamily="34" charset="0"/>
                <a:ea typeface="Verdana" pitchFamily="34" charset="0"/>
                <a:cs typeface="Verdana" pitchFamily="34" charset="0"/>
              </a:rPr>
              <a:t>bukies</a:t>
            </a:r>
            <a:r>
              <a:rPr lang="en-US" sz="2000" dirty="0" smtClean="0">
                <a:latin typeface="Verdana" pitchFamily="34" charset="0"/>
                <a:ea typeface="Verdana" pitchFamily="34" charset="0"/>
                <a:cs typeface="Verdana" pitchFamily="34" charset="0"/>
              </a:rPr>
              <a:t> for the 2010-2011 academic year. </a:t>
            </a:r>
            <a:endParaRPr lang="ru-RU" sz="2000" dirty="0">
              <a:latin typeface="Verdana" pitchFamily="34" charset="0"/>
              <a:ea typeface="Verdana" pitchFamily="34" charset="0"/>
              <a:cs typeface="Verdana" pitchFamily="34" charset="0"/>
            </a:endParaRPr>
          </a:p>
        </p:txBody>
      </p:sp>
      <p:pic>
        <p:nvPicPr>
          <p:cNvPr id="10" name="Picture 2"/>
          <p:cNvPicPr>
            <a:picLocks noChangeAspect="1" noChangeArrowheads="1"/>
          </p:cNvPicPr>
          <p:nvPr/>
        </p:nvPicPr>
        <p:blipFill>
          <a:blip r:embed="rId5" cstate="print"/>
          <a:srcRect/>
          <a:stretch>
            <a:fillRect/>
          </a:stretch>
        </p:blipFill>
        <p:spPr bwMode="auto">
          <a:xfrm>
            <a:off x="304800" y="5029200"/>
            <a:ext cx="1976437" cy="131974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maller.jpg"/>
          <p:cNvPicPr>
            <a:picLocks noGrp="1" noChangeAspect="1"/>
          </p:cNvPicPr>
          <p:nvPr>
            <p:ph sz="quarter" idx="1"/>
          </p:nvPr>
        </p:nvPicPr>
        <p:blipFill>
          <a:blip r:embed="rId2" cstate="print"/>
          <a:stretch>
            <a:fillRect/>
          </a:stretch>
        </p:blipFill>
        <p:spPr>
          <a:xfrm>
            <a:off x="1250345" y="2971800"/>
            <a:ext cx="6674455" cy="3429001"/>
          </a:xfrm>
        </p:spPr>
      </p:pic>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7" name="TextBox 6"/>
          <p:cNvSpPr txBox="1"/>
          <p:nvPr/>
        </p:nvSpPr>
        <p:spPr>
          <a:xfrm>
            <a:off x="457200" y="1630740"/>
            <a:ext cx="8229600" cy="1323439"/>
          </a:xfrm>
          <a:prstGeom prst="rect">
            <a:avLst/>
          </a:prstGeom>
          <a:noFill/>
        </p:spPr>
        <p:txBody>
          <a:bodyPr wrap="square" rtlCol="0">
            <a:spAutoFit/>
          </a:bodyPr>
          <a:lstStyle/>
          <a:p>
            <a:r>
              <a:rPr lang="en-US" sz="2000" dirty="0" smtClean="0">
                <a:latin typeface="Verdana" pitchFamily="34" charset="0"/>
                <a:ea typeface="Verdana" pitchFamily="34" charset="0"/>
                <a:cs typeface="Verdana" pitchFamily="34" charset="0"/>
              </a:rPr>
              <a:t>From July’11 till September’1 1 </a:t>
            </a:r>
            <a:r>
              <a:rPr lang="en-US" sz="2000" b="1" dirty="0" smtClean="0">
                <a:latin typeface="Verdana" pitchFamily="34" charset="0"/>
                <a:ea typeface="Verdana" pitchFamily="34" charset="0"/>
                <a:cs typeface="Verdana" pitchFamily="34" charset="0"/>
              </a:rPr>
              <a:t>4,200</a:t>
            </a:r>
            <a:r>
              <a:rPr lang="en-US" sz="2000" dirty="0" smtClean="0">
                <a:latin typeface="Verdana" pitchFamily="34" charset="0"/>
                <a:ea typeface="Verdana" pitchFamily="34" charset="0"/>
                <a:cs typeface="Verdana" pitchFamily="34" charset="0"/>
              </a:rPr>
              <a:t> 1</a:t>
            </a:r>
            <a:r>
              <a:rPr lang="en-US" sz="2000" baseline="30000" dirty="0" smtClean="0">
                <a:latin typeface="Verdana" pitchFamily="34" charset="0"/>
                <a:ea typeface="Verdana" pitchFamily="34" charset="0"/>
                <a:cs typeface="Verdana" pitchFamily="34" charset="0"/>
              </a:rPr>
              <a:t>st</a:t>
            </a:r>
            <a:r>
              <a:rPr lang="en-US" sz="2000" dirty="0" smtClean="0">
                <a:latin typeface="Verdana" pitchFamily="34" charset="0"/>
                <a:ea typeface="Verdana" pitchFamily="34" charset="0"/>
                <a:cs typeface="Verdana" pitchFamily="34" charset="0"/>
              </a:rPr>
              <a:t> grade teachers in Georgia have been trained on how to use the </a:t>
            </a:r>
            <a:r>
              <a:rPr lang="en-US" sz="2000" dirty="0" err="1" smtClean="0">
                <a:latin typeface="Verdana" pitchFamily="34" charset="0"/>
                <a:ea typeface="Verdana" pitchFamily="34" charset="0"/>
                <a:cs typeface="Verdana" pitchFamily="34" charset="0"/>
              </a:rPr>
              <a:t>Bukis</a:t>
            </a:r>
            <a:r>
              <a:rPr lang="en-US" sz="2000" dirty="0" smtClean="0">
                <a:latin typeface="Verdana" pitchFamily="34" charset="0"/>
                <a:ea typeface="Verdana" pitchFamily="34" charset="0"/>
                <a:cs typeface="Verdana" pitchFamily="34" charset="0"/>
              </a:rPr>
              <a:t> through the Master Teacher Program (38 Master Teachers) in </a:t>
            </a:r>
            <a:r>
              <a:rPr lang="en-US" sz="2000" b="1" dirty="0" smtClean="0">
                <a:latin typeface="Verdana" pitchFamily="34" charset="0"/>
                <a:ea typeface="Verdana" pitchFamily="34" charset="0"/>
                <a:cs typeface="Verdana" pitchFamily="34" charset="0"/>
              </a:rPr>
              <a:t>40</a:t>
            </a:r>
            <a:r>
              <a:rPr lang="en-US" sz="2000" dirty="0" smtClean="0">
                <a:latin typeface="Verdana" pitchFamily="34" charset="0"/>
                <a:ea typeface="Verdana" pitchFamily="34" charset="0"/>
                <a:cs typeface="Verdana" pitchFamily="34" charset="0"/>
              </a:rPr>
              <a:t> regional centers</a:t>
            </a:r>
            <a:endParaRPr lang="ru-RU" sz="2000"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3" cstate="print"/>
          <a:stretch>
            <a:fillRect/>
          </a:stretch>
        </p:blipFill>
        <p:spPr>
          <a:xfrm>
            <a:off x="185451" y="178834"/>
            <a:ext cx="1109949" cy="10796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6" name="Rectangle 5"/>
          <p:cNvSpPr/>
          <p:nvPr/>
        </p:nvSpPr>
        <p:spPr>
          <a:xfrm>
            <a:off x="4114800" y="1905000"/>
            <a:ext cx="4953000" cy="1631216"/>
          </a:xfrm>
          <a:prstGeom prst="rect">
            <a:avLst/>
          </a:prstGeom>
        </p:spPr>
        <p:txBody>
          <a:bodyPr wrap="square">
            <a:spAutoFit/>
          </a:bodyPr>
          <a:lstStyle/>
          <a:p>
            <a:pPr>
              <a:buFont typeface="Arial" charset="0"/>
              <a:buChar char="•"/>
            </a:pPr>
            <a:r>
              <a:rPr lang="en-US" sz="2000" dirty="0" smtClean="0">
                <a:latin typeface="Verdana" pitchFamily="34" charset="0"/>
                <a:ea typeface="Verdana" pitchFamily="34" charset="0"/>
                <a:cs typeface="Verdana" pitchFamily="34" charset="0"/>
              </a:rPr>
              <a:t> Was printed 4,000 Manuals for </a:t>
            </a:r>
          </a:p>
          <a:p>
            <a:r>
              <a:rPr lang="en-US" sz="2000" dirty="0" smtClean="0">
                <a:latin typeface="Verdana" pitchFamily="34" charset="0"/>
                <a:ea typeface="Verdana" pitchFamily="34" charset="0"/>
                <a:cs typeface="Verdana" pitchFamily="34" charset="0"/>
              </a:rPr>
              <a:t>  teacher trainings</a:t>
            </a:r>
          </a:p>
          <a:p>
            <a:pPr>
              <a:buFont typeface="Arial" charset="0"/>
              <a:buChar char="•"/>
            </a:pPr>
            <a:endParaRPr lang="en-US" sz="2000" dirty="0" smtClean="0">
              <a:latin typeface="Verdana" pitchFamily="34" charset="0"/>
              <a:ea typeface="Verdana" pitchFamily="34" charset="0"/>
              <a:cs typeface="Verdana" pitchFamily="34" charset="0"/>
            </a:endParaRPr>
          </a:p>
          <a:p>
            <a:pPr>
              <a:buFont typeface="Arial" charset="0"/>
              <a:buChar char="•"/>
            </a:pPr>
            <a:r>
              <a:rPr lang="en-US" sz="2000" dirty="0" smtClean="0">
                <a:latin typeface="Verdana" pitchFamily="34" charset="0"/>
                <a:ea typeface="Verdana" pitchFamily="34" charset="0"/>
                <a:cs typeface="Verdana" pitchFamily="34" charset="0"/>
              </a:rPr>
              <a:t> Was printed </a:t>
            </a:r>
            <a:r>
              <a:rPr lang="en-US" sz="2000" dirty="0" smtClean="0">
                <a:latin typeface="Verdana" pitchFamily="34" charset="0"/>
                <a:ea typeface="Verdana" pitchFamily="34" charset="0"/>
                <a:cs typeface="Verdana" pitchFamily="34" charset="0"/>
              </a:rPr>
              <a:t>52,000 </a:t>
            </a:r>
            <a:r>
              <a:rPr lang="en-US" sz="2000" dirty="0" smtClean="0">
                <a:latin typeface="Verdana" pitchFamily="34" charset="0"/>
                <a:ea typeface="Verdana" pitchFamily="34" charset="0"/>
                <a:cs typeface="Verdana" pitchFamily="34" charset="0"/>
              </a:rPr>
              <a:t>manuals for </a:t>
            </a:r>
          </a:p>
          <a:p>
            <a:r>
              <a:rPr lang="en-US" sz="2000" dirty="0" smtClean="0">
                <a:latin typeface="Verdana" pitchFamily="34" charset="0"/>
                <a:ea typeface="Verdana" pitchFamily="34" charset="0"/>
                <a:cs typeface="Verdana" pitchFamily="34" charset="0"/>
              </a:rPr>
              <a:t>  Parents</a:t>
            </a:r>
            <a:endParaRPr lang="ru-RU" sz="2000" dirty="0">
              <a:latin typeface="Verdana" pitchFamily="34" charset="0"/>
              <a:ea typeface="Verdana" pitchFamily="34" charset="0"/>
              <a:cs typeface="Verdana" pitchFamily="34" charset="0"/>
            </a:endParaRPr>
          </a:p>
        </p:txBody>
      </p:sp>
      <p:pic>
        <p:nvPicPr>
          <p:cNvPr id="7" name="Picture 2"/>
          <p:cNvPicPr>
            <a:picLocks noChangeAspect="1" noChangeArrowheads="1"/>
          </p:cNvPicPr>
          <p:nvPr/>
        </p:nvPicPr>
        <p:blipFill>
          <a:blip r:embed="rId3" cstate="print"/>
          <a:srcRect/>
          <a:stretch>
            <a:fillRect/>
          </a:stretch>
        </p:blipFill>
        <p:spPr bwMode="auto">
          <a:xfrm>
            <a:off x="304800" y="1676400"/>
            <a:ext cx="1752600" cy="2286000"/>
          </a:xfrm>
          <a:prstGeom prst="rect">
            <a:avLst/>
          </a:prstGeom>
          <a:noFill/>
          <a:ln w="9525">
            <a:noFill/>
            <a:miter lim="800000"/>
            <a:headEnd/>
            <a:tailEnd/>
          </a:ln>
        </p:spPr>
      </p:pic>
      <p:sp>
        <p:nvSpPr>
          <p:cNvPr id="9" name="Rectangle 8"/>
          <p:cNvSpPr/>
          <p:nvPr/>
        </p:nvSpPr>
        <p:spPr>
          <a:xfrm>
            <a:off x="152400" y="4114800"/>
            <a:ext cx="6477000" cy="2246769"/>
          </a:xfrm>
          <a:prstGeom prst="rect">
            <a:avLst/>
          </a:prstGeom>
        </p:spPr>
        <p:txBody>
          <a:bodyPr wrap="square">
            <a:spAutoFit/>
          </a:bodyPr>
          <a:lstStyle/>
          <a:p>
            <a:pPr eaLnBrk="0" hangingPunct="0"/>
            <a:r>
              <a:rPr lang="en-US" sz="2000" dirty="0" smtClean="0">
                <a:latin typeface="Verdana" pitchFamily="34" charset="0"/>
                <a:ea typeface="Verdana" pitchFamily="34" charset="0"/>
                <a:cs typeface="Verdana" pitchFamily="34" charset="0"/>
              </a:rPr>
              <a:t>Was Localized </a:t>
            </a:r>
            <a:r>
              <a:rPr lang="en-US" sz="2000" dirty="0" err="1" smtClean="0">
                <a:latin typeface="Verdana" pitchFamily="34" charset="0"/>
                <a:ea typeface="Verdana" pitchFamily="34" charset="0"/>
                <a:cs typeface="Verdana" pitchFamily="34" charset="0"/>
              </a:rPr>
              <a:t>Skoool</a:t>
            </a:r>
            <a:r>
              <a:rPr lang="en-US" sz="2000" dirty="0" smtClean="0">
                <a:latin typeface="Verdana" pitchFamily="34" charset="0"/>
                <a:ea typeface="Verdana" pitchFamily="34" charset="0"/>
                <a:cs typeface="Verdana" pitchFamily="34" charset="0"/>
              </a:rPr>
              <a:t> Content the most interactive educational source available on the internet for Georgian students. </a:t>
            </a:r>
          </a:p>
          <a:p>
            <a:pPr eaLnBrk="0" hangingPunct="0"/>
            <a:r>
              <a:rPr lang="en-US" sz="2000" dirty="0" smtClean="0">
                <a:latin typeface="Verdana" pitchFamily="34" charset="0"/>
                <a:ea typeface="Verdana" pitchFamily="34" charset="0"/>
                <a:cs typeface="Verdana" pitchFamily="34" charset="0"/>
              </a:rPr>
              <a:t>This interactive website provides The bundle of lessons, assessments and revision sheets for chemistry, biology, mathematics and English lesson. </a:t>
            </a:r>
            <a:r>
              <a:rPr lang="en-US" sz="2000" dirty="0" smtClean="0">
                <a:latin typeface="Verdana" pitchFamily="34" charset="0"/>
                <a:ea typeface="Verdana" pitchFamily="34" charset="0"/>
                <a:cs typeface="Verdana" pitchFamily="34" charset="0"/>
                <a:hlinkClick r:id="rId4"/>
              </a:rPr>
              <a:t>http://www.skoool.ge</a:t>
            </a:r>
            <a:r>
              <a:rPr lang="en-US" sz="2000" dirty="0" smtClean="0">
                <a:latin typeface="Verdana" pitchFamily="34" charset="0"/>
                <a:ea typeface="Verdana" pitchFamily="34" charset="0"/>
                <a:cs typeface="Verdana" pitchFamily="34" charset="0"/>
              </a:rPr>
              <a:t> </a:t>
            </a:r>
            <a:endParaRPr lang="ru-RU" sz="2000" dirty="0">
              <a:latin typeface="Verdana" pitchFamily="34" charset="0"/>
              <a:ea typeface="Verdana" pitchFamily="34" charset="0"/>
              <a:cs typeface="Verdana" pitchFamily="34" charset="0"/>
            </a:endParaRPr>
          </a:p>
        </p:txBody>
      </p:sp>
      <p:pic>
        <p:nvPicPr>
          <p:cNvPr id="10" name="Picture 6" descr="1.jpg"/>
          <p:cNvPicPr>
            <a:picLocks noChangeAspect="1" noChangeArrowheads="1"/>
          </p:cNvPicPr>
          <p:nvPr/>
        </p:nvPicPr>
        <p:blipFill>
          <a:blip r:embed="rId5" cstate="print"/>
          <a:srcRect/>
          <a:stretch>
            <a:fillRect/>
          </a:stretch>
        </p:blipFill>
        <p:spPr bwMode="auto">
          <a:xfrm>
            <a:off x="6422834" y="4419600"/>
            <a:ext cx="2447925" cy="1676400"/>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2133600" y="1676400"/>
            <a:ext cx="1752600" cy="2304669"/>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545456" y="2286000"/>
            <a:ext cx="7912744" cy="2308324"/>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Deployment Research Results</a:t>
            </a:r>
          </a:p>
          <a:p>
            <a:pPr algn="ctr"/>
            <a:endParaRPr lang="en-US" sz="3600" b="1" dirty="0" smtClean="0">
              <a:latin typeface="Verdana" pitchFamily="34" charset="0"/>
              <a:ea typeface="Verdana" pitchFamily="34" charset="0"/>
              <a:cs typeface="Verdana" pitchFamily="34" charset="0"/>
            </a:endParaRPr>
          </a:p>
          <a:p>
            <a:pPr algn="ctr"/>
            <a:r>
              <a:rPr lang="en-US" sz="3600" b="1" dirty="0" smtClean="0">
                <a:latin typeface="Verdana" pitchFamily="34" charset="0"/>
                <a:ea typeface="Verdana" pitchFamily="34" charset="0"/>
                <a:cs typeface="Verdana" pitchFamily="34" charset="0"/>
              </a:rPr>
              <a:t>How are  you using </a:t>
            </a:r>
            <a:r>
              <a:rPr lang="en-US" sz="3600" b="1" dirty="0" err="1" smtClean="0">
                <a:latin typeface="Verdana" pitchFamily="34" charset="0"/>
                <a:ea typeface="Verdana" pitchFamily="34" charset="0"/>
                <a:cs typeface="Verdana" pitchFamily="34" charset="0"/>
              </a:rPr>
              <a:t>Bukies</a:t>
            </a:r>
            <a:r>
              <a:rPr lang="en-US" sz="3600" b="1" dirty="0" smtClean="0">
                <a:latin typeface="Verdana" pitchFamily="34" charset="0"/>
                <a:ea typeface="Verdana" pitchFamily="34" charset="0"/>
                <a:cs typeface="Verdana" pitchFamily="34" charset="0"/>
              </a:rPr>
              <a:t> </a:t>
            </a:r>
          </a:p>
          <a:p>
            <a:pPr algn="ctr"/>
            <a:r>
              <a:rPr lang="en-US" sz="3600" b="1" dirty="0" smtClean="0">
                <a:latin typeface="Verdana" pitchFamily="34" charset="0"/>
                <a:ea typeface="Verdana" pitchFamily="34" charset="0"/>
                <a:cs typeface="Verdana" pitchFamily="34" charset="0"/>
              </a:rPr>
              <a:t>during learning period?</a:t>
            </a:r>
            <a:endParaRPr lang="ru-RU" sz="3600" b="1"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nvGraphicFramePr>
        <p:xfrm>
          <a:off x="228600" y="1607185"/>
          <a:ext cx="5029201" cy="2050414"/>
        </p:xfrm>
        <a:graphic>
          <a:graphicData uri="http://schemas.openxmlformats.org/drawingml/2006/table">
            <a:tbl>
              <a:tblPr/>
              <a:tblGrid>
                <a:gridCol w="729575"/>
                <a:gridCol w="2431914"/>
                <a:gridCol w="933856"/>
                <a:gridCol w="933856"/>
              </a:tblGrid>
              <a:tr h="389181">
                <a:tc gridSpan="4">
                  <a:txBody>
                    <a:bodyPr/>
                    <a:lstStyle/>
                    <a:p>
                      <a:pPr algn="l" fontAlgn="ctr"/>
                      <a:r>
                        <a:rPr lang="en-US" sz="1100" b="1" i="0" u="none" strike="noStrike" dirty="0">
                          <a:latin typeface="Verdana" pitchFamily="34" charset="0"/>
                          <a:ea typeface="Verdana" pitchFamily="34" charset="0"/>
                          <a:cs typeface="Verdana" pitchFamily="34" charset="0"/>
                        </a:rPr>
                        <a:t>Do you use </a:t>
                      </a:r>
                      <a:r>
                        <a:rPr lang="en-US" sz="1100" b="1" i="0" u="none" strike="noStrike" dirty="0" err="1">
                          <a:latin typeface="Verdana" pitchFamily="34" charset="0"/>
                          <a:ea typeface="Verdana" pitchFamily="34" charset="0"/>
                          <a:cs typeface="Verdana" pitchFamily="34" charset="0"/>
                        </a:rPr>
                        <a:t>Buki</a:t>
                      </a:r>
                      <a:r>
                        <a:rPr lang="en-US" sz="1100" b="1" i="0" u="none" strike="noStrike" dirty="0">
                          <a:latin typeface="Verdana" pitchFamily="34" charset="0"/>
                          <a:ea typeface="Verdana" pitchFamily="34" charset="0"/>
                          <a:cs typeface="Verdana" pitchFamily="34" charset="0"/>
                        </a:rPr>
                        <a:t> during learning process?</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67953">
                <a:tc gridSpan="2">
                  <a:txBody>
                    <a:bodyPr/>
                    <a:lstStyle/>
                    <a:p>
                      <a:pPr algn="l" fontAlgn="ctr"/>
                      <a:r>
                        <a:rPr lang="en-US" sz="1100" b="1" i="0" u="none" strike="noStrike" dirty="0">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95B3D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95B3D7"/>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95B3D7"/>
                    </a:solidFill>
                  </a:tcPr>
                </a:tc>
              </a:tr>
              <a:tr h="198880">
                <a:tc>
                  <a:txBody>
                    <a:bodyPr/>
                    <a:lstStyle/>
                    <a:p>
                      <a:pPr algn="l" fontAlgn="b"/>
                      <a:r>
                        <a:rPr lang="en-US" sz="1100" b="0" i="0" u="none" strike="noStrike">
                          <a:latin typeface="Verdana" pitchFamily="34" charset="0"/>
                          <a:ea typeface="Verdana" pitchFamily="34" charset="0"/>
                          <a:cs typeface="Verdana" pitchFamily="34" charset="0"/>
                        </a:rPr>
                        <a:t>Yes</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dirty="0">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71.4%</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1029</a:t>
                      </a:r>
                    </a:p>
                  </a:txBody>
                  <a:tcPr marL="0" marR="0" marT="0" marB="0" anchor="ctr">
                    <a:lnL>
                      <a:noFill/>
                    </a:lnL>
                    <a:lnR>
                      <a:noFill/>
                    </a:lnR>
                    <a:lnT>
                      <a:noFill/>
                    </a:lnT>
                    <a:lnB>
                      <a:noFill/>
                    </a:lnB>
                    <a:solidFill>
                      <a:srgbClr val="DBE5F1"/>
                    </a:solidFill>
                  </a:tcPr>
                </a:tc>
              </a:tr>
              <a:tr h="198880">
                <a:tc>
                  <a:txBody>
                    <a:bodyPr/>
                    <a:lstStyle/>
                    <a:p>
                      <a:pPr algn="l" fontAlgn="b"/>
                      <a:r>
                        <a:rPr lang="en-US" sz="1100" b="0" i="0" u="none" strike="noStrike">
                          <a:latin typeface="Verdana" pitchFamily="34" charset="0"/>
                          <a:ea typeface="Verdana" pitchFamily="34" charset="0"/>
                          <a:cs typeface="Verdana" pitchFamily="34" charset="0"/>
                        </a:rPr>
                        <a:t>No</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0.7%</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10</a:t>
                      </a:r>
                    </a:p>
                  </a:txBody>
                  <a:tcPr marL="0" marR="0" marT="0" marB="0" anchor="ctr">
                    <a:lnL>
                      <a:noFill/>
                    </a:lnL>
                    <a:lnR>
                      <a:noFill/>
                    </a:lnR>
                    <a:lnT>
                      <a:noFill/>
                    </a:lnT>
                    <a:lnB>
                      <a:noFill/>
                    </a:lnB>
                    <a:solidFill>
                      <a:srgbClr val="DBE5F1"/>
                    </a:solidFill>
                  </a:tcPr>
                </a:tc>
              </a:tr>
              <a:tr h="198880">
                <a:tc>
                  <a:txBody>
                    <a:bodyPr/>
                    <a:lstStyle/>
                    <a:p>
                      <a:pPr algn="l" fontAlgn="b"/>
                      <a:r>
                        <a:rPr lang="en-US" sz="1100" b="0" i="0" u="none" strike="noStrike">
                          <a:latin typeface="Verdana" pitchFamily="34" charset="0"/>
                          <a:ea typeface="Verdana" pitchFamily="34" charset="0"/>
                          <a:cs typeface="Verdana" pitchFamily="34" charset="0"/>
                        </a:rPr>
                        <a:t>Often</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26.4%</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380</a:t>
                      </a:r>
                    </a:p>
                  </a:txBody>
                  <a:tcPr marL="0" marR="0" marT="0" marB="0" anchor="ctr">
                    <a:lnL>
                      <a:noFill/>
                    </a:lnL>
                    <a:lnR>
                      <a:noFill/>
                    </a:lnR>
                    <a:lnT>
                      <a:noFill/>
                    </a:lnT>
                    <a:lnB>
                      <a:noFill/>
                    </a:lnB>
                    <a:solidFill>
                      <a:srgbClr val="DBE5F1"/>
                    </a:solidFill>
                  </a:tcPr>
                </a:tc>
              </a:tr>
              <a:tr h="198880">
                <a:tc>
                  <a:txBody>
                    <a:bodyPr/>
                    <a:lstStyle/>
                    <a:p>
                      <a:pPr algn="l" fontAlgn="b"/>
                      <a:r>
                        <a:rPr lang="en-US" sz="1100" b="0" i="0" u="none" strike="noStrike">
                          <a:latin typeface="Verdana" pitchFamily="34" charset="0"/>
                          <a:ea typeface="Verdana" pitchFamily="34" charset="0"/>
                          <a:cs typeface="Verdana" pitchFamily="34" charset="0"/>
                        </a:rPr>
                        <a:t>rarely</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1.2%</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17</a:t>
                      </a:r>
                    </a:p>
                  </a:txBody>
                  <a:tcPr marL="0" marR="0" marT="0" marB="0" anchor="ctr">
                    <a:lnL>
                      <a:noFill/>
                    </a:lnL>
                    <a:lnR>
                      <a:noFill/>
                    </a:lnR>
                    <a:lnT>
                      <a:noFill/>
                    </a:lnT>
                    <a:lnB>
                      <a:noFill/>
                    </a:lnB>
                    <a:solidFill>
                      <a:srgbClr val="DBE5F1"/>
                    </a:solidFill>
                  </a:tcPr>
                </a:tc>
              </a:tr>
              <a:tr h="198880">
                <a:tc gridSpan="3">
                  <a:txBody>
                    <a:bodyPr/>
                    <a:lstStyle/>
                    <a:p>
                      <a:pPr algn="r" fontAlgn="b"/>
                      <a:r>
                        <a:rPr lang="en-US" sz="1100" b="1" i="1" u="none" strike="noStrike" dirty="0">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1442</a:t>
                      </a:r>
                    </a:p>
                  </a:txBody>
                  <a:tcPr marL="0" marR="0" marT="0" marB="0" anchor="b">
                    <a:lnL>
                      <a:noFill/>
                    </a:lnL>
                    <a:lnR>
                      <a:noFill/>
                    </a:lnR>
                    <a:lnT>
                      <a:noFill/>
                    </a:lnT>
                    <a:lnB>
                      <a:noFill/>
                    </a:lnB>
                    <a:solidFill>
                      <a:srgbClr val="CDD8E6"/>
                    </a:solidFill>
                  </a:tcPr>
                </a:tc>
              </a:tr>
              <a:tr h="198880">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6</a:t>
                      </a:r>
                    </a:p>
                  </a:txBody>
                  <a:tcPr marL="0" marR="0" marT="0" marB="0" anchor="b">
                    <a:lnL>
                      <a:noFill/>
                    </a:lnL>
                    <a:lnR>
                      <a:noFill/>
                    </a:lnR>
                    <a:lnT>
                      <a:noFill/>
                    </a:lnT>
                    <a:lnB>
                      <a:noFill/>
                    </a:lnB>
                    <a:solidFill>
                      <a:srgbClr val="DDDDDD"/>
                    </a:solidFill>
                  </a:tcPr>
                </a:tc>
              </a:tr>
            </a:tbl>
          </a:graphicData>
        </a:graphic>
      </p:graphicFrame>
      <p:graphicFrame>
        <p:nvGraphicFramePr>
          <p:cNvPr id="6" name="Chart 5"/>
          <p:cNvGraphicFramePr>
            <a:graphicFrameLocks/>
          </p:cNvGraphicFramePr>
          <p:nvPr/>
        </p:nvGraphicFramePr>
        <p:xfrm>
          <a:off x="5562600" y="1600200"/>
          <a:ext cx="3143250" cy="2057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nvGraphicFramePr>
        <p:xfrm>
          <a:off x="228600" y="4038602"/>
          <a:ext cx="5029201" cy="2069463"/>
        </p:xfrm>
        <a:graphic>
          <a:graphicData uri="http://schemas.openxmlformats.org/drawingml/2006/table">
            <a:tbl>
              <a:tblPr/>
              <a:tblGrid>
                <a:gridCol w="729575"/>
                <a:gridCol w="2431914"/>
                <a:gridCol w="933856"/>
                <a:gridCol w="933856"/>
              </a:tblGrid>
              <a:tr h="328978">
                <a:tc gridSpan="4">
                  <a:txBody>
                    <a:bodyPr/>
                    <a:lstStyle/>
                    <a:p>
                      <a:pPr algn="l" fontAlgn="ctr"/>
                      <a:r>
                        <a:rPr lang="en-US" sz="1100" b="1" i="0" u="none" strike="noStrike" dirty="0">
                          <a:latin typeface="Verdana" pitchFamily="34" charset="0"/>
                          <a:ea typeface="Verdana" pitchFamily="34" charset="0"/>
                          <a:cs typeface="Verdana" pitchFamily="34" charset="0"/>
                        </a:rPr>
                        <a:t>How Often do you use </a:t>
                      </a:r>
                      <a:r>
                        <a:rPr lang="en-US" sz="1100" b="1" i="0" u="none" strike="noStrike" dirty="0" err="1">
                          <a:latin typeface="Verdana" pitchFamily="34" charset="0"/>
                          <a:ea typeface="Verdana" pitchFamily="34" charset="0"/>
                          <a:cs typeface="Verdana" pitchFamily="34" charset="0"/>
                        </a:rPr>
                        <a:t>Buki</a:t>
                      </a:r>
                      <a:r>
                        <a:rPr lang="en-US" sz="1100" b="1" i="0" u="none" strike="noStrike" dirty="0">
                          <a:latin typeface="Verdana" pitchFamily="34" charset="0"/>
                          <a:ea typeface="Verdana" pitchFamily="34" charset="0"/>
                          <a:cs typeface="Verdana" pitchFamily="34" charset="0"/>
                        </a:rPr>
                        <a:t> for Classroom Learning?</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95565">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8115">
                <a:tc gridSpan="2">
                  <a:txBody>
                    <a:bodyPr/>
                    <a:lstStyle/>
                    <a:p>
                      <a:pPr algn="l" fontAlgn="b"/>
                      <a:r>
                        <a:rPr lang="en-US" sz="1100" b="0" i="0" u="none" strike="noStrike">
                          <a:latin typeface="Verdana" pitchFamily="34" charset="0"/>
                          <a:ea typeface="Verdana" pitchFamily="34" charset="0"/>
                          <a:cs typeface="Verdana" pitchFamily="34" charset="0"/>
                        </a:rPr>
                        <a:t>once in a day</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4.0%</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58</a:t>
                      </a:r>
                    </a:p>
                  </a:txBody>
                  <a:tcPr marL="0" marR="0" marT="0" marB="0" anchor="ctr">
                    <a:lnL>
                      <a:noFill/>
                    </a:lnL>
                    <a:lnR>
                      <a:noFill/>
                    </a:lnR>
                    <a:lnT>
                      <a:noFill/>
                    </a:lnT>
                    <a:lnB>
                      <a:noFill/>
                    </a:lnB>
                    <a:solidFill>
                      <a:srgbClr val="DBE5F1"/>
                    </a:solidFill>
                  </a:tcPr>
                </a:tc>
              </a:tr>
              <a:tr h="168115">
                <a:tc>
                  <a:txBody>
                    <a:bodyPr/>
                    <a:lstStyle/>
                    <a:p>
                      <a:pPr algn="l" fontAlgn="b"/>
                      <a:r>
                        <a:rPr lang="en-US" sz="1100" b="0" i="0" u="none" strike="noStrike">
                          <a:latin typeface="Verdana" pitchFamily="34" charset="0"/>
                          <a:ea typeface="Verdana" pitchFamily="34" charset="0"/>
                          <a:cs typeface="Verdana" pitchFamily="34" charset="0"/>
                        </a:rPr>
                        <a:t>Every day</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45.6%</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654</a:t>
                      </a:r>
                    </a:p>
                  </a:txBody>
                  <a:tcPr marL="0" marR="0" marT="0" marB="0" anchor="ctr">
                    <a:lnL>
                      <a:noFill/>
                    </a:lnL>
                    <a:lnR>
                      <a:noFill/>
                    </a:lnR>
                    <a:lnT>
                      <a:noFill/>
                    </a:lnT>
                    <a:lnB>
                      <a:noFill/>
                    </a:lnB>
                    <a:solidFill>
                      <a:srgbClr val="DBE5F1"/>
                    </a:solidFill>
                  </a:tcPr>
                </a:tc>
              </a:tr>
              <a:tr h="168115">
                <a:tc gridSpan="2">
                  <a:txBody>
                    <a:bodyPr/>
                    <a:lstStyle/>
                    <a:p>
                      <a:pPr algn="l" fontAlgn="b"/>
                      <a:r>
                        <a:rPr lang="en-US" sz="1100" b="0" i="0" u="none" strike="noStrike">
                          <a:latin typeface="Verdana" pitchFamily="34" charset="0"/>
                          <a:ea typeface="Verdana" pitchFamily="34" charset="0"/>
                          <a:cs typeface="Verdana" pitchFamily="34" charset="0"/>
                        </a:rPr>
                        <a:t>once in a week</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5.4%</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78</a:t>
                      </a:r>
                    </a:p>
                  </a:txBody>
                  <a:tcPr marL="0" marR="0" marT="0" marB="0" anchor="ctr">
                    <a:lnL>
                      <a:noFill/>
                    </a:lnL>
                    <a:lnR>
                      <a:noFill/>
                    </a:lnR>
                    <a:lnT>
                      <a:noFill/>
                    </a:lnT>
                    <a:lnB>
                      <a:noFill/>
                    </a:lnB>
                    <a:solidFill>
                      <a:srgbClr val="DBE5F1"/>
                    </a:solidFill>
                  </a:tcPr>
                </a:tc>
              </a:tr>
              <a:tr h="168115">
                <a:tc gridSpan="2">
                  <a:txBody>
                    <a:bodyPr/>
                    <a:lstStyle/>
                    <a:p>
                      <a:pPr algn="l" fontAlgn="b"/>
                      <a:r>
                        <a:rPr lang="en-US" sz="1100" b="0" i="0" u="none" strike="noStrike">
                          <a:latin typeface="Verdana" pitchFamily="34" charset="0"/>
                          <a:ea typeface="Verdana" pitchFamily="34" charset="0"/>
                          <a:cs typeface="Verdana" pitchFamily="34" charset="0"/>
                        </a:rPr>
                        <a:t>Several times a week</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43.4%</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622</a:t>
                      </a:r>
                    </a:p>
                  </a:txBody>
                  <a:tcPr marL="0" marR="0" marT="0" marB="0" anchor="ctr">
                    <a:lnL>
                      <a:noFill/>
                    </a:lnL>
                    <a:lnR>
                      <a:noFill/>
                    </a:lnR>
                    <a:lnT>
                      <a:noFill/>
                    </a:lnT>
                    <a:lnB>
                      <a:noFill/>
                    </a:lnB>
                    <a:solidFill>
                      <a:srgbClr val="DBE5F1"/>
                    </a:solidFill>
                  </a:tcPr>
                </a:tc>
              </a:tr>
              <a:tr h="168115">
                <a:tc>
                  <a:txBody>
                    <a:bodyPr/>
                    <a:lstStyle/>
                    <a:p>
                      <a:pPr algn="l" fontAlgn="b"/>
                      <a:r>
                        <a:rPr lang="en-US" sz="1100" b="0" i="0" u="none" strike="noStrike">
                          <a:latin typeface="Verdana" pitchFamily="34" charset="0"/>
                          <a:ea typeface="Verdana" pitchFamily="34" charset="0"/>
                          <a:cs typeface="Verdana" pitchFamily="34" charset="0"/>
                        </a:rPr>
                        <a:t>not using</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0.0%</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a:t>
                      </a:r>
                    </a:p>
                  </a:txBody>
                  <a:tcPr marL="0" marR="0" marT="0" marB="0" anchor="ctr">
                    <a:lnL>
                      <a:noFill/>
                    </a:lnL>
                    <a:lnR>
                      <a:noFill/>
                    </a:lnR>
                    <a:lnT>
                      <a:noFill/>
                    </a:lnT>
                    <a:lnB>
                      <a:noFill/>
                    </a:lnB>
                    <a:solidFill>
                      <a:srgbClr val="DBE5F1"/>
                    </a:solidFill>
                  </a:tcPr>
                </a:tc>
              </a:tr>
              <a:tr h="168115">
                <a:tc>
                  <a:txBody>
                    <a:bodyPr/>
                    <a:lstStyle/>
                    <a:p>
                      <a:pPr algn="l" fontAlgn="b"/>
                      <a:r>
                        <a:rPr lang="en-US" sz="1100" b="0" i="0" u="none" strike="noStrike">
                          <a:latin typeface="Verdana" pitchFamily="34" charset="0"/>
                          <a:ea typeface="Verdana" pitchFamily="34" charset="0"/>
                          <a:cs typeface="Verdana" pitchFamily="34" charset="0"/>
                        </a:rPr>
                        <a:t>other</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1.5%</a:t>
                      </a:r>
                    </a:p>
                  </a:txBody>
                  <a:tcPr marL="0" marR="0" marT="0" marB="0" anchor="ctr">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22</a:t>
                      </a:r>
                    </a:p>
                  </a:txBody>
                  <a:tcPr marL="0" marR="0" marT="0" marB="0" anchor="ctr">
                    <a:lnL>
                      <a:noFill/>
                    </a:lnL>
                    <a:lnR>
                      <a:noFill/>
                    </a:lnR>
                    <a:lnT>
                      <a:noFill/>
                    </a:lnT>
                    <a:lnB>
                      <a:noFill/>
                    </a:lnB>
                    <a:solidFill>
                      <a:srgbClr val="DBE5F1"/>
                    </a:solidFill>
                  </a:tcPr>
                </a:tc>
              </a:tr>
              <a:tr h="16811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1434</a:t>
                      </a:r>
                    </a:p>
                  </a:txBody>
                  <a:tcPr marL="0" marR="0" marT="0" marB="0" anchor="b">
                    <a:lnL>
                      <a:noFill/>
                    </a:lnL>
                    <a:lnR>
                      <a:noFill/>
                    </a:lnR>
                    <a:lnT>
                      <a:noFill/>
                    </a:lnT>
                    <a:lnB>
                      <a:noFill/>
                    </a:lnB>
                    <a:solidFill>
                      <a:srgbClr val="CDD8E6"/>
                    </a:solidFill>
                  </a:tcPr>
                </a:tc>
              </a:tr>
              <a:tr h="168115">
                <a:tc gridSpan="3">
                  <a:txBody>
                    <a:bodyPr/>
                    <a:lstStyle/>
                    <a:p>
                      <a:pPr algn="r" fontAlgn="b"/>
                      <a:r>
                        <a:rPr lang="en-US" sz="1100" b="1" i="1" u="none" strike="noStrike" dirty="0">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14</a:t>
                      </a:r>
                    </a:p>
                  </a:txBody>
                  <a:tcPr marL="0" marR="0" marT="0" marB="0" anchor="b">
                    <a:lnL>
                      <a:noFill/>
                    </a:lnL>
                    <a:lnR>
                      <a:noFill/>
                    </a:lnR>
                    <a:lnT>
                      <a:noFill/>
                    </a:lnT>
                    <a:lnB>
                      <a:noFill/>
                    </a:lnB>
                    <a:solidFill>
                      <a:srgbClr val="DDDDDD"/>
                    </a:solidFill>
                  </a:tcPr>
                </a:tc>
              </a:tr>
            </a:tbl>
          </a:graphicData>
        </a:graphic>
      </p:graphicFrame>
      <p:graphicFrame>
        <p:nvGraphicFramePr>
          <p:cNvPr id="9" name="Chart 8"/>
          <p:cNvGraphicFramePr>
            <a:graphicFrameLocks/>
          </p:cNvGraphicFramePr>
          <p:nvPr/>
        </p:nvGraphicFramePr>
        <p:xfrm>
          <a:off x="5638800" y="4038600"/>
          <a:ext cx="3124200" cy="22098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152400" y="6400800"/>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nvGraphicFramePr>
        <p:xfrm>
          <a:off x="1600200" y="1600200"/>
          <a:ext cx="5740400" cy="2525391"/>
        </p:xfrm>
        <a:graphic>
          <a:graphicData uri="http://schemas.openxmlformats.org/drawingml/2006/table">
            <a:tbl>
              <a:tblPr/>
              <a:tblGrid>
                <a:gridCol w="832747"/>
                <a:gridCol w="2775821"/>
                <a:gridCol w="1065916"/>
                <a:gridCol w="1065916"/>
              </a:tblGrid>
              <a:tr h="371294">
                <a:tc gridSpan="4">
                  <a:txBody>
                    <a:bodyPr/>
                    <a:lstStyle/>
                    <a:p>
                      <a:pPr algn="l" fontAlgn="ctr"/>
                      <a:r>
                        <a:rPr lang="en-US" sz="1100" b="1" i="0" u="none" strike="noStrike" dirty="0">
                          <a:latin typeface="Verdana" pitchFamily="34" charset="0"/>
                          <a:ea typeface="Verdana" pitchFamily="34" charset="0"/>
                          <a:cs typeface="Verdana" pitchFamily="34" charset="0"/>
                        </a:rPr>
                        <a:t>On which subject do you use </a:t>
                      </a:r>
                      <a:r>
                        <a:rPr lang="en-US" sz="1100" b="1" i="0" u="none" strike="noStrike" dirty="0" err="1">
                          <a:latin typeface="Verdana" pitchFamily="34" charset="0"/>
                          <a:ea typeface="Verdana" pitchFamily="34" charset="0"/>
                          <a:cs typeface="Verdana" pitchFamily="34" charset="0"/>
                        </a:rPr>
                        <a:t>Buki</a:t>
                      </a:r>
                      <a:r>
                        <a:rPr lang="en-US" sz="1100" b="1" i="0" u="none" strike="noStrike" dirty="0">
                          <a:latin typeface="Verdana" pitchFamily="34" charset="0"/>
                          <a:ea typeface="Verdana" pitchFamily="34" charset="0"/>
                          <a:cs typeface="Verdana" pitchFamily="34" charset="0"/>
                        </a:rPr>
                        <a:t>  (please select several)?</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46446">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89739">
                <a:tc gridSpan="2">
                  <a:txBody>
                    <a:bodyPr/>
                    <a:lstStyle/>
                    <a:p>
                      <a:pPr algn="l" fontAlgn="b"/>
                      <a:r>
                        <a:rPr lang="en-US" sz="1100" b="0" i="0" u="none" strike="noStrike">
                          <a:latin typeface="Verdana" pitchFamily="34" charset="0"/>
                          <a:ea typeface="Verdana" pitchFamily="34" charset="0"/>
                          <a:cs typeface="Verdana" pitchFamily="34" charset="0"/>
                        </a:rPr>
                        <a:t>Georgian Language and Literature</a:t>
                      </a:r>
                    </a:p>
                  </a:txBody>
                  <a:tcPr marL="0" marR="0" marT="0" marB="0" anchor="b">
                    <a:lnL>
                      <a:noFill/>
                    </a:lnL>
                    <a:lnR>
                      <a:noFill/>
                    </a:lnR>
                    <a:lnT>
                      <a:noFill/>
                    </a:lnT>
                    <a:lnB>
                      <a:noFill/>
                    </a:lnB>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96.5%</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1384</a:t>
                      </a:r>
                    </a:p>
                  </a:txBody>
                  <a:tcPr marL="0" marR="0" marT="0" marB="0" anchor="ctr">
                    <a:lnL>
                      <a:noFill/>
                    </a:lnL>
                    <a:lnR>
                      <a:noFill/>
                    </a:lnR>
                    <a:lnT>
                      <a:noFill/>
                    </a:lnT>
                    <a:lnB>
                      <a:noFill/>
                    </a:lnB>
                    <a:solidFill>
                      <a:srgbClr val="DEE9F7"/>
                    </a:solidFill>
                  </a:tcPr>
                </a:tc>
              </a:tr>
              <a:tr h="189739">
                <a:tc gridSpan="2">
                  <a:txBody>
                    <a:bodyPr/>
                    <a:lstStyle/>
                    <a:p>
                      <a:pPr algn="l" fontAlgn="b"/>
                      <a:r>
                        <a:rPr lang="en-US" sz="1100" b="0" i="0" u="none" strike="noStrike">
                          <a:latin typeface="Verdana" pitchFamily="34" charset="0"/>
                          <a:ea typeface="Verdana" pitchFamily="34" charset="0"/>
                          <a:cs typeface="Verdana" pitchFamily="34" charset="0"/>
                        </a:rPr>
                        <a:t>Mathematics</a:t>
                      </a:r>
                    </a:p>
                  </a:txBody>
                  <a:tcPr marL="0" marR="0" marT="0" marB="0" anchor="b">
                    <a:lnL>
                      <a:noFill/>
                    </a:lnL>
                    <a:lnR>
                      <a:noFill/>
                    </a:lnR>
                    <a:lnT>
                      <a:noFill/>
                    </a:lnT>
                    <a:lnB>
                      <a:noFill/>
                    </a:lnB>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93.5%</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1341</a:t>
                      </a:r>
                    </a:p>
                  </a:txBody>
                  <a:tcPr marL="0" marR="0" marT="0" marB="0" anchor="ctr">
                    <a:lnL>
                      <a:noFill/>
                    </a:lnL>
                    <a:lnR>
                      <a:noFill/>
                    </a:lnR>
                    <a:lnT>
                      <a:noFill/>
                    </a:lnT>
                    <a:lnB>
                      <a:noFill/>
                    </a:lnB>
                    <a:solidFill>
                      <a:srgbClr val="DEE9F7"/>
                    </a:solidFill>
                  </a:tcPr>
                </a:tc>
              </a:tr>
              <a:tr h="189739">
                <a:tc gridSpan="2">
                  <a:txBody>
                    <a:bodyPr/>
                    <a:lstStyle/>
                    <a:p>
                      <a:pPr algn="l" fontAlgn="b"/>
                      <a:r>
                        <a:rPr lang="en-US" sz="1100" b="0" i="0" u="none" strike="noStrike">
                          <a:latin typeface="Verdana" pitchFamily="34" charset="0"/>
                          <a:ea typeface="Verdana" pitchFamily="34" charset="0"/>
                          <a:cs typeface="Verdana" pitchFamily="34" charset="0"/>
                        </a:rPr>
                        <a:t>English Language</a:t>
                      </a:r>
                    </a:p>
                  </a:txBody>
                  <a:tcPr marL="0" marR="0" marT="0" marB="0" anchor="b">
                    <a:lnL>
                      <a:noFill/>
                    </a:lnL>
                    <a:lnR>
                      <a:noFill/>
                    </a:lnR>
                    <a:lnT>
                      <a:noFill/>
                    </a:lnT>
                    <a:lnB>
                      <a:noFill/>
                    </a:lnB>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60.1%</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862</a:t>
                      </a:r>
                    </a:p>
                  </a:txBody>
                  <a:tcPr marL="0" marR="0" marT="0" marB="0" anchor="ctr">
                    <a:lnL>
                      <a:noFill/>
                    </a:lnL>
                    <a:lnR>
                      <a:noFill/>
                    </a:lnR>
                    <a:lnT>
                      <a:noFill/>
                    </a:lnT>
                    <a:lnB>
                      <a:noFill/>
                    </a:lnB>
                    <a:solidFill>
                      <a:srgbClr val="DEE9F7"/>
                    </a:solidFill>
                  </a:tcPr>
                </a:tc>
              </a:tr>
              <a:tr h="189739">
                <a:tc gridSpan="2">
                  <a:txBody>
                    <a:bodyPr/>
                    <a:lstStyle/>
                    <a:p>
                      <a:pPr algn="l" fontAlgn="b"/>
                      <a:r>
                        <a:rPr lang="en-US" sz="1100" b="0" i="0" u="none" strike="noStrike" dirty="0">
                          <a:latin typeface="Verdana" pitchFamily="34" charset="0"/>
                          <a:ea typeface="Verdana" pitchFamily="34" charset="0"/>
                          <a:cs typeface="Verdana" pitchFamily="34" charset="0"/>
                        </a:rPr>
                        <a:t>Natural science</a:t>
                      </a:r>
                    </a:p>
                  </a:txBody>
                  <a:tcPr marL="0" marR="0" marT="0" marB="0" anchor="b">
                    <a:lnL>
                      <a:noFill/>
                    </a:lnL>
                    <a:lnR>
                      <a:noFill/>
                    </a:lnR>
                    <a:lnT>
                      <a:noFill/>
                    </a:lnT>
                    <a:lnB>
                      <a:noFill/>
                    </a:lnB>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77.6%</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1113</a:t>
                      </a:r>
                    </a:p>
                  </a:txBody>
                  <a:tcPr marL="0" marR="0" marT="0" marB="0" anchor="ctr">
                    <a:lnL>
                      <a:noFill/>
                    </a:lnL>
                    <a:lnR>
                      <a:noFill/>
                    </a:lnR>
                    <a:lnT>
                      <a:noFill/>
                    </a:lnT>
                    <a:lnB>
                      <a:noFill/>
                    </a:lnB>
                    <a:solidFill>
                      <a:srgbClr val="DEE9F7"/>
                    </a:solidFill>
                  </a:tcPr>
                </a:tc>
              </a:tr>
              <a:tr h="189739">
                <a:tc gridSpan="2">
                  <a:txBody>
                    <a:bodyPr/>
                    <a:lstStyle/>
                    <a:p>
                      <a:pPr algn="l" fontAlgn="b"/>
                      <a:r>
                        <a:rPr lang="en-US" sz="1100" b="0" i="0" u="none" strike="noStrike">
                          <a:latin typeface="Verdana" pitchFamily="34" charset="0"/>
                          <a:ea typeface="Verdana" pitchFamily="34" charset="0"/>
                          <a:cs typeface="Verdana" pitchFamily="34" charset="0"/>
                        </a:rPr>
                        <a:t>Fine and Applied Arts</a:t>
                      </a:r>
                    </a:p>
                  </a:txBody>
                  <a:tcPr marL="0" marR="0" marT="0" marB="0" anchor="b">
                    <a:lnL>
                      <a:noFill/>
                    </a:lnL>
                    <a:lnR>
                      <a:noFill/>
                    </a:lnR>
                    <a:lnT>
                      <a:noFill/>
                    </a:lnT>
                    <a:lnB>
                      <a:noFill/>
                    </a:lnB>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83.4%</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1196</a:t>
                      </a:r>
                    </a:p>
                  </a:txBody>
                  <a:tcPr marL="0" marR="0" marT="0" marB="0" anchor="ctr">
                    <a:lnL>
                      <a:noFill/>
                    </a:lnL>
                    <a:lnR>
                      <a:noFill/>
                    </a:lnR>
                    <a:lnT>
                      <a:noFill/>
                    </a:lnT>
                    <a:lnB>
                      <a:noFill/>
                    </a:lnB>
                    <a:solidFill>
                      <a:srgbClr val="DEE9F7"/>
                    </a:solidFill>
                  </a:tcPr>
                </a:tc>
              </a:tr>
              <a:tr h="189739">
                <a:tc>
                  <a:txBody>
                    <a:bodyPr/>
                    <a:lstStyle/>
                    <a:p>
                      <a:pPr algn="l" fontAlgn="b"/>
                      <a:r>
                        <a:rPr lang="en-US" sz="1100" b="0" i="0" u="none" strike="noStrike" dirty="0">
                          <a:latin typeface="Verdana" pitchFamily="34" charset="0"/>
                          <a:ea typeface="Verdana" pitchFamily="34" charset="0"/>
                          <a:cs typeface="Verdana" pitchFamily="34" charset="0"/>
                        </a:rPr>
                        <a:t>Music</a:t>
                      </a:r>
                    </a:p>
                  </a:txBody>
                  <a:tcPr marL="0" marR="0" marT="0" marB="0" anchor="b">
                    <a:lnL>
                      <a:noFill/>
                    </a:lnL>
                    <a:lnR>
                      <a:noFill/>
                    </a:lnR>
                    <a:lnT>
                      <a:noFill/>
                    </a:lnT>
                    <a:lnB>
                      <a:noFill/>
                    </a:lnB>
                  </a:tcPr>
                </a:tc>
                <a:tc>
                  <a:txBody>
                    <a:bodyPr/>
                    <a:lstStyle/>
                    <a:p>
                      <a:pPr algn="l" fontAlgn="b"/>
                      <a:endParaRPr lang="ru-RU" sz="1100" b="0" i="0" u="none" strike="noStrike">
                        <a:latin typeface="Verdana" pitchFamily="34" charset="0"/>
                        <a:ea typeface="Verdana" pitchFamily="34" charset="0"/>
                        <a:cs typeface="Verdana" pitchFamily="34" charset="0"/>
                      </a:endParaRPr>
                    </a:p>
                  </a:txBody>
                  <a:tcPr marL="0" marR="0" marT="0" marB="0" anchor="b">
                    <a:lnL>
                      <a:noFill/>
                    </a:lnL>
                    <a:lnR>
                      <a:noFill/>
                    </a:lnR>
                    <a:lnT>
                      <a:noFill/>
                    </a:lnT>
                    <a:lnB>
                      <a:noFill/>
                    </a:lnB>
                  </a:tcPr>
                </a:tc>
                <a:tc>
                  <a:txBody>
                    <a:bodyPr/>
                    <a:lstStyle/>
                    <a:p>
                      <a:pPr algn="ctr" fontAlgn="ctr"/>
                      <a:r>
                        <a:rPr lang="ru-RU" sz="1100" b="0" i="0" u="none" strike="noStrike">
                          <a:latin typeface="Verdana" pitchFamily="34" charset="0"/>
                          <a:ea typeface="Verdana" pitchFamily="34" charset="0"/>
                          <a:cs typeface="Verdana" pitchFamily="34" charset="0"/>
                        </a:rPr>
                        <a:t>65.4%</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938</a:t>
                      </a:r>
                    </a:p>
                  </a:txBody>
                  <a:tcPr marL="0" marR="0" marT="0" marB="0" anchor="ctr">
                    <a:lnL>
                      <a:noFill/>
                    </a:lnL>
                    <a:lnR>
                      <a:noFill/>
                    </a:lnR>
                    <a:lnT>
                      <a:noFill/>
                    </a:lnT>
                    <a:lnB>
                      <a:noFill/>
                    </a:lnB>
                    <a:solidFill>
                      <a:srgbClr val="DEE9F7"/>
                    </a:solidFill>
                  </a:tcPr>
                </a:tc>
              </a:tr>
              <a:tr h="189739">
                <a:tc>
                  <a:txBody>
                    <a:bodyPr/>
                    <a:lstStyle/>
                    <a:p>
                      <a:pPr algn="l" fontAlgn="b"/>
                      <a:r>
                        <a:rPr lang="en-US" sz="1100" b="0" i="0" u="none" strike="noStrike">
                          <a:latin typeface="Verdana" pitchFamily="34" charset="0"/>
                          <a:ea typeface="Verdana" pitchFamily="34" charset="0"/>
                          <a:cs typeface="Verdana" pitchFamily="34" charset="0"/>
                        </a:rPr>
                        <a:t>Other</a:t>
                      </a:r>
                    </a:p>
                  </a:txBody>
                  <a:tcPr marL="0" marR="0" marT="0" marB="0" anchor="b">
                    <a:lnL>
                      <a:noFill/>
                    </a:lnL>
                    <a:lnR>
                      <a:noFill/>
                    </a:lnR>
                    <a:lnT>
                      <a:noFill/>
                    </a:lnT>
                    <a:lnB>
                      <a:noFill/>
                    </a:lnB>
                  </a:tcPr>
                </a:tc>
                <a:tc>
                  <a:txBody>
                    <a:bodyPr/>
                    <a:lstStyle/>
                    <a:p>
                      <a:pPr algn="l" fontAlgn="b"/>
                      <a:endParaRPr lang="ru-RU" sz="1100" b="0" i="0" u="none" strike="noStrike">
                        <a:latin typeface="Verdana" pitchFamily="34" charset="0"/>
                        <a:ea typeface="Verdana" pitchFamily="34" charset="0"/>
                        <a:cs typeface="Verdana" pitchFamily="34" charset="0"/>
                      </a:endParaRPr>
                    </a:p>
                  </a:txBody>
                  <a:tcPr marL="0" marR="0" marT="0" marB="0" anchor="b">
                    <a:lnL>
                      <a:noFill/>
                    </a:lnL>
                    <a:lnR>
                      <a:noFill/>
                    </a:lnR>
                    <a:lnT>
                      <a:noFill/>
                    </a:lnT>
                    <a:lnB>
                      <a:noFill/>
                    </a:lnB>
                  </a:tcPr>
                </a:tc>
                <a:tc>
                  <a:txBody>
                    <a:bodyPr/>
                    <a:lstStyle/>
                    <a:p>
                      <a:pPr algn="ctr" fontAlgn="ctr"/>
                      <a:r>
                        <a:rPr lang="ru-RU" sz="1100" b="0" i="0" u="none" strike="noStrike">
                          <a:latin typeface="Verdana" pitchFamily="34" charset="0"/>
                          <a:ea typeface="Verdana" pitchFamily="34" charset="0"/>
                          <a:cs typeface="Verdana" pitchFamily="34" charset="0"/>
                        </a:rPr>
                        <a:t>1.0%</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15</a:t>
                      </a:r>
                    </a:p>
                  </a:txBody>
                  <a:tcPr marL="0" marR="0" marT="0" marB="0" anchor="ctr">
                    <a:lnL>
                      <a:noFill/>
                    </a:lnL>
                    <a:lnR>
                      <a:noFill/>
                    </a:lnR>
                    <a:lnT>
                      <a:noFill/>
                    </a:lnT>
                    <a:lnB>
                      <a:noFill/>
                    </a:lnB>
                    <a:solidFill>
                      <a:srgbClr val="DEE9F7"/>
                    </a:solidFill>
                  </a:tcPr>
                </a:tc>
              </a:tr>
              <a:tr h="189739">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1434</a:t>
                      </a:r>
                    </a:p>
                  </a:txBody>
                  <a:tcPr marL="0" marR="0" marT="0" marB="0" anchor="b">
                    <a:lnL>
                      <a:noFill/>
                    </a:lnL>
                    <a:lnR>
                      <a:noFill/>
                    </a:lnR>
                    <a:lnT>
                      <a:noFill/>
                    </a:lnT>
                    <a:lnB>
                      <a:noFill/>
                    </a:lnB>
                    <a:solidFill>
                      <a:srgbClr val="CDD8E6"/>
                    </a:solidFill>
                  </a:tcPr>
                </a:tc>
              </a:tr>
              <a:tr h="189739">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14</a:t>
                      </a:r>
                    </a:p>
                  </a:txBody>
                  <a:tcPr marL="0" marR="0" marT="0" marB="0" anchor="b">
                    <a:lnL>
                      <a:noFill/>
                    </a:lnL>
                    <a:lnR>
                      <a:noFill/>
                    </a:lnR>
                    <a:lnT>
                      <a:noFill/>
                    </a:lnT>
                    <a:lnB>
                      <a:noFill/>
                    </a:lnB>
                    <a:solidFill>
                      <a:srgbClr val="DDDDDD"/>
                    </a:solidFill>
                  </a:tcPr>
                </a:tc>
              </a:tr>
            </a:tbl>
          </a:graphicData>
        </a:graphic>
      </p:graphicFrame>
      <p:graphicFrame>
        <p:nvGraphicFramePr>
          <p:cNvPr id="6" name="Chart 5"/>
          <p:cNvGraphicFramePr>
            <a:graphicFrameLocks/>
          </p:cNvGraphicFramePr>
          <p:nvPr/>
        </p:nvGraphicFramePr>
        <p:xfrm>
          <a:off x="1600200" y="4267200"/>
          <a:ext cx="5791200" cy="2057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nvGraphicFramePr>
        <p:xfrm>
          <a:off x="304800" y="1600200"/>
          <a:ext cx="4927601" cy="1871345"/>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a:latin typeface="Verdana" pitchFamily="34" charset="0"/>
                          <a:ea typeface="Verdana" pitchFamily="34" charset="0"/>
                          <a:cs typeface="Verdana" pitchFamily="34" charset="0"/>
                        </a:rPr>
                        <a:t>I am comfortable using </a:t>
                      </a:r>
                      <a:r>
                        <a:rPr lang="en-US" sz="1100" b="1" i="0" u="none" strike="noStrike" dirty="0" err="1">
                          <a:latin typeface="Verdana" pitchFamily="34" charset="0"/>
                          <a:ea typeface="Verdana" pitchFamily="34" charset="0"/>
                          <a:cs typeface="Verdana" pitchFamily="34" charset="0"/>
                        </a:rPr>
                        <a:t>Buki</a:t>
                      </a:r>
                      <a:r>
                        <a:rPr lang="en-US" sz="1100" b="1" i="0" u="none" strike="noStrike" dirty="0">
                          <a:latin typeface="Verdana" pitchFamily="34" charset="0"/>
                          <a:ea typeface="Verdana" pitchFamily="34" charset="0"/>
                          <a:cs typeface="Verdana" pitchFamily="34" charset="0"/>
                        </a:rPr>
                        <a:t> during lesson</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dirty="0">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Stronly agree</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30.3%</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434</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Agree</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63.7%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912</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Disagree</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3</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Strongli Disagree</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5.3%</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76</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Have no Idea</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0.5%</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7</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1432</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16</a:t>
                      </a:r>
                    </a:p>
                  </a:txBody>
                  <a:tcPr marL="0" marR="0" marT="0" marB="0" anchor="b">
                    <a:lnL>
                      <a:noFill/>
                    </a:lnL>
                    <a:lnR>
                      <a:noFill/>
                    </a:lnR>
                    <a:lnT>
                      <a:noFill/>
                    </a:lnT>
                    <a:lnB>
                      <a:noFill/>
                    </a:lnB>
                    <a:solidFill>
                      <a:srgbClr val="DDDDDD"/>
                    </a:solidFill>
                  </a:tcPr>
                </a:tc>
              </a:tr>
            </a:tbl>
          </a:graphicData>
        </a:graphic>
      </p:graphicFrame>
      <p:graphicFrame>
        <p:nvGraphicFramePr>
          <p:cNvPr id="6" name="Chart 5"/>
          <p:cNvGraphicFramePr>
            <a:graphicFrameLocks/>
          </p:cNvGraphicFramePr>
          <p:nvPr/>
        </p:nvGraphicFramePr>
        <p:xfrm>
          <a:off x="5410200" y="1600200"/>
          <a:ext cx="3276600"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nvGraphicFramePr>
        <p:xfrm>
          <a:off x="304800" y="3886200"/>
          <a:ext cx="4927601" cy="1871345"/>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a:latin typeface="Verdana" pitchFamily="34" charset="0"/>
                          <a:ea typeface="Verdana" pitchFamily="34" charset="0"/>
                          <a:cs typeface="Verdana" pitchFamily="34" charset="0"/>
                        </a:rPr>
                        <a:t>Children feel comfortable during the lesson through </a:t>
                      </a:r>
                      <a:r>
                        <a:rPr lang="en-US" sz="1100" b="1" i="0" u="none" strike="noStrike" dirty="0" err="1">
                          <a:latin typeface="Verdana" pitchFamily="34" charset="0"/>
                          <a:ea typeface="Verdana" pitchFamily="34" charset="0"/>
                          <a:cs typeface="Verdana" pitchFamily="34" charset="0"/>
                        </a:rPr>
                        <a:t>Buki</a:t>
                      </a:r>
                      <a:endParaRPr lang="en-US" sz="1100" b="1" i="0" u="none" strike="noStrike" dirty="0">
                        <a:latin typeface="Verdana" pitchFamily="34" charset="0"/>
                        <a:ea typeface="Verdana" pitchFamily="34" charset="0"/>
                        <a:cs typeface="Verdana" pitchFamily="34" charset="0"/>
                      </a:endParaRP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gridSpan="2">
                  <a:txBody>
                    <a:bodyPr/>
                    <a:lstStyle/>
                    <a:p>
                      <a:pPr algn="l" fontAlgn="b"/>
                      <a:r>
                        <a:rPr lang="en-US" sz="1100" b="0" i="0" u="none" strike="noStrike" dirty="0" err="1">
                          <a:latin typeface="Verdana" pitchFamily="34" charset="0"/>
                          <a:ea typeface="Verdana" pitchFamily="34" charset="0"/>
                          <a:cs typeface="Verdana" pitchFamily="34" charset="0"/>
                        </a:rPr>
                        <a:t>Stronly</a:t>
                      </a:r>
                      <a:r>
                        <a:rPr lang="en-US" sz="1100" b="0" i="0" u="none" strike="noStrike" dirty="0">
                          <a:latin typeface="Verdana" pitchFamily="34" charset="0"/>
                          <a:ea typeface="Verdana" pitchFamily="34" charset="0"/>
                          <a:cs typeface="Verdana" pitchFamily="34" charset="0"/>
                        </a:rPr>
                        <a:t> agree</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44.9%</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643</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Agree</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50.7%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726</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Disagree</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0.5%</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7</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Strongli Disagree</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3.7%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53</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Have no Idea</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0.2%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3</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1432</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dirty="0">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16</a:t>
                      </a:r>
                    </a:p>
                  </a:txBody>
                  <a:tcPr marL="0" marR="0" marT="0" marB="0" anchor="b">
                    <a:lnL>
                      <a:noFill/>
                    </a:lnL>
                    <a:lnR>
                      <a:noFill/>
                    </a:lnR>
                    <a:lnT>
                      <a:noFill/>
                    </a:lnT>
                    <a:lnB>
                      <a:noFill/>
                    </a:lnB>
                    <a:solidFill>
                      <a:srgbClr val="DDDDDD"/>
                    </a:solidFill>
                  </a:tcPr>
                </a:tc>
              </a:tr>
            </a:tbl>
          </a:graphicData>
        </a:graphic>
      </p:graphicFrame>
      <p:graphicFrame>
        <p:nvGraphicFramePr>
          <p:cNvPr id="9" name="Chart 8"/>
          <p:cNvGraphicFramePr>
            <a:graphicFrameLocks/>
          </p:cNvGraphicFramePr>
          <p:nvPr/>
        </p:nvGraphicFramePr>
        <p:xfrm>
          <a:off x="5410200" y="3886200"/>
          <a:ext cx="3276600" cy="19812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nvGraphicFramePr>
        <p:xfrm>
          <a:off x="304800" y="1664335"/>
          <a:ext cx="4927601" cy="1536065"/>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a:latin typeface="Verdana" pitchFamily="34" charset="0"/>
                          <a:ea typeface="Verdana" pitchFamily="34" charset="0"/>
                          <a:cs typeface="Verdana" pitchFamily="34" charset="0"/>
                        </a:rPr>
                        <a:t>Children are </a:t>
                      </a:r>
                      <a:r>
                        <a:rPr lang="en-US" sz="1100" b="1" i="0" u="none" strike="noStrike" dirty="0" smtClean="0">
                          <a:latin typeface="Verdana" pitchFamily="34" charset="0"/>
                          <a:ea typeface="Verdana" pitchFamily="34" charset="0"/>
                          <a:cs typeface="Verdana" pitchFamily="34" charset="0"/>
                        </a:rPr>
                        <a:t>bringing </a:t>
                      </a:r>
                      <a:r>
                        <a:rPr lang="en-US" sz="1100" b="1" i="0" u="none" strike="noStrike" dirty="0">
                          <a:latin typeface="Verdana" pitchFamily="34" charset="0"/>
                          <a:ea typeface="Verdana" pitchFamily="34" charset="0"/>
                          <a:cs typeface="Verdana" pitchFamily="34" charset="0"/>
                        </a:rPr>
                        <a:t>charged </a:t>
                      </a:r>
                      <a:r>
                        <a:rPr lang="en-US" sz="1100" b="1" i="0" u="none" strike="noStrike" dirty="0" err="1">
                          <a:latin typeface="Verdana" pitchFamily="34" charset="0"/>
                          <a:ea typeface="Verdana" pitchFamily="34" charset="0"/>
                          <a:cs typeface="Verdana" pitchFamily="34" charset="0"/>
                        </a:rPr>
                        <a:t>Bukis</a:t>
                      </a:r>
                      <a:r>
                        <a:rPr lang="en-US" sz="1100" b="1" i="0" u="none" strike="noStrike" dirty="0">
                          <a:latin typeface="Verdana" pitchFamily="34" charset="0"/>
                          <a:ea typeface="Verdana" pitchFamily="34" charset="0"/>
                          <a:cs typeface="Verdana" pitchFamily="34" charset="0"/>
                        </a:rPr>
                        <a:t> at school</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Almost All</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83.4%</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1196</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Someof them</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16.4%</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235</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Are not bringing</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0.2%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3</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1434</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14</a:t>
                      </a:r>
                    </a:p>
                  </a:txBody>
                  <a:tcPr marL="0" marR="0" marT="0" marB="0" anchor="b">
                    <a:lnL>
                      <a:noFill/>
                    </a:lnL>
                    <a:lnR>
                      <a:noFill/>
                    </a:lnR>
                    <a:lnT>
                      <a:noFill/>
                    </a:lnT>
                    <a:lnB>
                      <a:noFill/>
                    </a:lnB>
                    <a:solidFill>
                      <a:srgbClr val="DDDDDD"/>
                    </a:solidFill>
                  </a:tcPr>
                </a:tc>
              </a:tr>
            </a:tbl>
          </a:graphicData>
        </a:graphic>
      </p:graphicFrame>
      <p:graphicFrame>
        <p:nvGraphicFramePr>
          <p:cNvPr id="6" name="Chart 5"/>
          <p:cNvGraphicFramePr>
            <a:graphicFrameLocks/>
          </p:cNvGraphicFramePr>
          <p:nvPr/>
        </p:nvGraphicFramePr>
        <p:xfrm>
          <a:off x="5562600" y="1676400"/>
          <a:ext cx="3048000" cy="1600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nvGraphicFramePr>
        <p:xfrm>
          <a:off x="304800" y="3733800"/>
          <a:ext cx="4953000" cy="1752599"/>
        </p:xfrm>
        <a:graphic>
          <a:graphicData uri="http://schemas.openxmlformats.org/drawingml/2006/table">
            <a:tbl>
              <a:tblPr/>
              <a:tblGrid>
                <a:gridCol w="718521"/>
                <a:gridCol w="2395067"/>
                <a:gridCol w="919706"/>
                <a:gridCol w="919706"/>
              </a:tblGrid>
              <a:tr h="344446">
                <a:tc gridSpan="4">
                  <a:txBody>
                    <a:bodyPr/>
                    <a:lstStyle/>
                    <a:p>
                      <a:pPr algn="l" fontAlgn="ctr"/>
                      <a:r>
                        <a:rPr lang="en-US" sz="1100" b="1" i="0" u="none" strike="noStrike" dirty="0">
                          <a:latin typeface="Verdana" pitchFamily="34" charset="0"/>
                          <a:ea typeface="Verdana" pitchFamily="34" charset="0"/>
                          <a:cs typeface="Verdana" pitchFamily="34" charset="0"/>
                        </a:rPr>
                        <a:t>Charged battery is enough during the day</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14163">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98798">
                <a:tc>
                  <a:txBody>
                    <a:bodyPr/>
                    <a:lstStyle/>
                    <a:p>
                      <a:pPr algn="l" fontAlgn="b"/>
                      <a:r>
                        <a:rPr lang="en-US" sz="1100" b="0" i="0" u="none" strike="noStrike">
                          <a:latin typeface="Verdana" pitchFamily="34" charset="0"/>
                          <a:ea typeface="Verdana" pitchFamily="34" charset="0"/>
                          <a:cs typeface="Verdana" pitchFamily="34" charset="0"/>
                        </a:rPr>
                        <a:t>Yes</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58.6%</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841</a:t>
                      </a:r>
                    </a:p>
                  </a:txBody>
                  <a:tcPr marL="0" marR="0" marT="0" marB="0" anchor="ctr">
                    <a:lnL>
                      <a:noFill/>
                    </a:lnL>
                    <a:lnR>
                      <a:noFill/>
                    </a:lnR>
                    <a:lnT>
                      <a:noFill/>
                    </a:lnT>
                    <a:lnB>
                      <a:noFill/>
                    </a:lnB>
                    <a:solidFill>
                      <a:srgbClr val="DEE9F7"/>
                    </a:solidFill>
                  </a:tcPr>
                </a:tc>
              </a:tr>
              <a:tr h="198798">
                <a:tc>
                  <a:txBody>
                    <a:bodyPr/>
                    <a:lstStyle/>
                    <a:p>
                      <a:pPr algn="l" fontAlgn="b"/>
                      <a:r>
                        <a:rPr lang="en-US" sz="1100" b="0" i="0" u="none" strike="noStrike">
                          <a:latin typeface="Verdana" pitchFamily="34" charset="0"/>
                          <a:ea typeface="Verdana" pitchFamily="34" charset="0"/>
                          <a:cs typeface="Verdana" pitchFamily="34" charset="0"/>
                        </a:rPr>
                        <a:t>No</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6.7%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96</a:t>
                      </a:r>
                    </a:p>
                  </a:txBody>
                  <a:tcPr marL="0" marR="0" marT="0" marB="0" anchor="ctr">
                    <a:lnL>
                      <a:noFill/>
                    </a:lnL>
                    <a:lnR>
                      <a:noFill/>
                    </a:lnR>
                    <a:lnT>
                      <a:noFill/>
                    </a:lnT>
                    <a:lnB>
                      <a:noFill/>
                    </a:lnB>
                    <a:solidFill>
                      <a:srgbClr val="DEE9F7"/>
                    </a:solidFill>
                  </a:tcPr>
                </a:tc>
              </a:tr>
              <a:tr h="198798">
                <a:tc gridSpan="2">
                  <a:txBody>
                    <a:bodyPr/>
                    <a:lstStyle/>
                    <a:p>
                      <a:pPr algn="l" fontAlgn="b"/>
                      <a:r>
                        <a:rPr lang="en-US" sz="1100" b="0" i="0" u="none" strike="noStrike">
                          <a:latin typeface="Verdana" pitchFamily="34" charset="0"/>
                          <a:ea typeface="Verdana" pitchFamily="34" charset="0"/>
                          <a:cs typeface="Verdana" pitchFamily="34" charset="0"/>
                        </a:rPr>
                        <a:t>Sometimes needs to charge</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36.1%</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518</a:t>
                      </a:r>
                    </a:p>
                  </a:txBody>
                  <a:tcPr marL="0" marR="0" marT="0" marB="0" anchor="ctr">
                    <a:lnL>
                      <a:noFill/>
                    </a:lnL>
                    <a:lnR>
                      <a:noFill/>
                    </a:lnR>
                    <a:lnT>
                      <a:noFill/>
                    </a:lnT>
                    <a:lnB>
                      <a:noFill/>
                    </a:lnB>
                    <a:solidFill>
                      <a:srgbClr val="DEE9F7"/>
                    </a:solidFill>
                  </a:tcPr>
                </a:tc>
              </a:tr>
              <a:tr h="198798">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1435</a:t>
                      </a:r>
                    </a:p>
                  </a:txBody>
                  <a:tcPr marL="0" marR="0" marT="0" marB="0" anchor="b">
                    <a:lnL>
                      <a:noFill/>
                    </a:lnL>
                    <a:lnR>
                      <a:noFill/>
                    </a:lnR>
                    <a:lnT>
                      <a:noFill/>
                    </a:lnT>
                    <a:lnB>
                      <a:noFill/>
                    </a:lnB>
                    <a:solidFill>
                      <a:srgbClr val="CDD8E6"/>
                    </a:solidFill>
                  </a:tcPr>
                </a:tc>
              </a:tr>
              <a:tr h="198798">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13</a:t>
                      </a:r>
                    </a:p>
                  </a:txBody>
                  <a:tcPr marL="0" marR="0" marT="0" marB="0" anchor="b">
                    <a:lnL>
                      <a:noFill/>
                    </a:lnL>
                    <a:lnR>
                      <a:noFill/>
                    </a:lnR>
                    <a:lnT>
                      <a:noFill/>
                    </a:lnT>
                    <a:lnB>
                      <a:noFill/>
                    </a:lnB>
                    <a:solidFill>
                      <a:srgbClr val="DDDDDD"/>
                    </a:solidFill>
                  </a:tcPr>
                </a:tc>
              </a:tr>
            </a:tbl>
          </a:graphicData>
        </a:graphic>
      </p:graphicFrame>
      <p:graphicFrame>
        <p:nvGraphicFramePr>
          <p:cNvPr id="9" name="Chart 8"/>
          <p:cNvGraphicFramePr>
            <a:graphicFrameLocks/>
          </p:cNvGraphicFramePr>
          <p:nvPr/>
        </p:nvGraphicFramePr>
        <p:xfrm>
          <a:off x="5562600" y="3733800"/>
          <a:ext cx="3114675" cy="1752599"/>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10" name="Table 9"/>
          <p:cNvGraphicFramePr>
            <a:graphicFrameLocks noGrp="1"/>
          </p:cNvGraphicFramePr>
          <p:nvPr/>
        </p:nvGraphicFramePr>
        <p:xfrm>
          <a:off x="1447800" y="1649095"/>
          <a:ext cx="6019800" cy="2160905"/>
        </p:xfrm>
        <a:graphic>
          <a:graphicData uri="http://schemas.openxmlformats.org/drawingml/2006/table">
            <a:tbl>
              <a:tblPr/>
              <a:tblGrid>
                <a:gridCol w="873279"/>
                <a:gridCol w="2910927"/>
                <a:gridCol w="1117797"/>
                <a:gridCol w="1117797"/>
              </a:tblGrid>
              <a:tr h="316865">
                <a:tc gridSpan="4">
                  <a:txBody>
                    <a:bodyPr/>
                    <a:lstStyle/>
                    <a:p>
                      <a:pPr algn="l" fontAlgn="ctr"/>
                      <a:r>
                        <a:rPr lang="en-US" sz="1200" b="1" i="0" u="none" strike="noStrike" dirty="0">
                          <a:latin typeface="Microsoft Sans Serif"/>
                        </a:rPr>
                        <a:t>What do you wish for extra learning process improvement (please select several)?</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200" b="1" i="0" u="none" strike="noStrike">
                          <a:solidFill>
                            <a:srgbClr val="000000"/>
                          </a:solidFill>
                          <a:latin typeface="Microsoft Sans Serif"/>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200" b="1" i="0" u="none" strike="noStrike">
                          <a:solidFill>
                            <a:srgbClr val="000000"/>
                          </a:solidFill>
                          <a:latin typeface="Microsoft Sans Serif"/>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200" b="1" i="0" u="none" strike="noStrike">
                          <a:solidFill>
                            <a:srgbClr val="000000"/>
                          </a:solidFill>
                          <a:latin typeface="Microsoft Sans Serif"/>
                        </a:rPr>
                        <a:t>Response Count</a:t>
                      </a:r>
                    </a:p>
                  </a:txBody>
                  <a:tcPr marL="0" marR="0" marT="0" marB="0" anchor="ctr">
                    <a:lnL>
                      <a:noFill/>
                    </a:lnL>
                    <a:lnR>
                      <a:noFill/>
                    </a:lnR>
                    <a:lnT>
                      <a:noFill/>
                    </a:lnT>
                    <a:lnB>
                      <a:noFill/>
                    </a:lnB>
                    <a:solidFill>
                      <a:srgbClr val="CDD8E6"/>
                    </a:solidFill>
                  </a:tcPr>
                </a:tc>
              </a:tr>
              <a:tr h="161925">
                <a:tc>
                  <a:txBody>
                    <a:bodyPr/>
                    <a:lstStyle/>
                    <a:p>
                      <a:pPr algn="l" fontAlgn="b"/>
                      <a:r>
                        <a:rPr lang="en-US" sz="1200" b="0" i="0" u="none" strike="noStrike">
                          <a:latin typeface="Microsoft Sans Serif"/>
                        </a:rPr>
                        <a:t>Printer</a:t>
                      </a:r>
                    </a:p>
                  </a:txBody>
                  <a:tcPr marL="0" marR="0" marT="0" marB="0" anchor="b">
                    <a:lnL>
                      <a:noFill/>
                    </a:lnL>
                    <a:lnR>
                      <a:noFill/>
                    </a:lnR>
                    <a:lnT>
                      <a:noFill/>
                    </a:lnT>
                    <a:lnB>
                      <a:noFill/>
                    </a:lnB>
                    <a:solidFill>
                      <a:srgbClr val="DBE5F1"/>
                    </a:solidFill>
                  </a:tcPr>
                </a:tc>
                <a:tc>
                  <a:txBody>
                    <a:bodyPr/>
                    <a:lstStyle/>
                    <a:p>
                      <a:pPr algn="l" fontAlgn="b"/>
                      <a:r>
                        <a:rPr lang="ru-RU" sz="1200" b="0" i="0" u="none" strike="noStrike">
                          <a:latin typeface="Microsoft Sans Serif"/>
                        </a:rPr>
                        <a:t> </a:t>
                      </a:r>
                    </a:p>
                  </a:txBody>
                  <a:tcPr marL="0" marR="0" marT="0" marB="0" anchor="b">
                    <a:lnL>
                      <a:noFill/>
                    </a:lnL>
                    <a:lnR>
                      <a:noFill/>
                    </a:lnR>
                    <a:lnT>
                      <a:noFill/>
                    </a:lnT>
                    <a:lnB>
                      <a:noFill/>
                    </a:lnB>
                    <a:solidFill>
                      <a:srgbClr val="DBE5F1"/>
                    </a:solidFill>
                  </a:tcPr>
                </a:tc>
                <a:tc>
                  <a:txBody>
                    <a:bodyPr/>
                    <a:lstStyle/>
                    <a:p>
                      <a:pPr algn="ctr" fontAlgn="ctr"/>
                      <a:r>
                        <a:rPr lang="ru-RU" sz="1200" b="0" i="0" u="none" strike="noStrike">
                          <a:latin typeface="Microsoft Sans Serif"/>
                        </a:rPr>
                        <a:t>38.6%</a:t>
                      </a:r>
                    </a:p>
                  </a:txBody>
                  <a:tcPr marL="0" marR="0" marT="0" marB="0" anchor="ctr">
                    <a:lnL>
                      <a:noFill/>
                    </a:lnL>
                    <a:lnR>
                      <a:noFill/>
                    </a:lnR>
                    <a:lnT>
                      <a:noFill/>
                    </a:lnT>
                    <a:lnB>
                      <a:noFill/>
                    </a:lnB>
                    <a:solidFill>
                      <a:srgbClr val="DEE9F7"/>
                    </a:solidFill>
                  </a:tcPr>
                </a:tc>
                <a:tc>
                  <a:txBody>
                    <a:bodyPr/>
                    <a:lstStyle/>
                    <a:p>
                      <a:pPr algn="ctr" fontAlgn="ctr"/>
                      <a:r>
                        <a:rPr lang="ru-RU" sz="1200" b="0" i="0" u="none" strike="noStrike">
                          <a:latin typeface="Microsoft Sans Serif"/>
                        </a:rPr>
                        <a:t>553</a:t>
                      </a:r>
                    </a:p>
                  </a:txBody>
                  <a:tcPr marL="0" marR="0" marT="0" marB="0" anchor="ctr">
                    <a:lnL>
                      <a:noFill/>
                    </a:lnL>
                    <a:lnR>
                      <a:noFill/>
                    </a:lnR>
                    <a:lnT>
                      <a:noFill/>
                    </a:lnT>
                    <a:lnB>
                      <a:noFill/>
                    </a:lnB>
                    <a:solidFill>
                      <a:srgbClr val="DEE9F7"/>
                    </a:solidFill>
                  </a:tcPr>
                </a:tc>
              </a:tr>
              <a:tr h="161925">
                <a:tc>
                  <a:txBody>
                    <a:bodyPr/>
                    <a:lstStyle/>
                    <a:p>
                      <a:pPr algn="l" fontAlgn="b"/>
                      <a:r>
                        <a:rPr lang="en-US" sz="1200" b="0" i="0" u="none" strike="noStrike">
                          <a:latin typeface="Microsoft Sans Serif"/>
                        </a:rPr>
                        <a:t>Projector</a:t>
                      </a:r>
                    </a:p>
                  </a:txBody>
                  <a:tcPr marL="0" marR="0" marT="0" marB="0" anchor="b">
                    <a:lnL>
                      <a:noFill/>
                    </a:lnL>
                    <a:lnR>
                      <a:noFill/>
                    </a:lnR>
                    <a:lnT>
                      <a:noFill/>
                    </a:lnT>
                    <a:lnB>
                      <a:noFill/>
                    </a:lnB>
                    <a:solidFill>
                      <a:srgbClr val="DBE5F1"/>
                    </a:solidFill>
                  </a:tcPr>
                </a:tc>
                <a:tc>
                  <a:txBody>
                    <a:bodyPr/>
                    <a:lstStyle/>
                    <a:p>
                      <a:pPr algn="l" fontAlgn="b"/>
                      <a:r>
                        <a:rPr lang="ru-RU" sz="1200" b="0" i="0" u="none" strike="noStrike">
                          <a:latin typeface="Microsoft Sans Serif"/>
                        </a:rPr>
                        <a:t> </a:t>
                      </a:r>
                    </a:p>
                  </a:txBody>
                  <a:tcPr marL="0" marR="0" marT="0" marB="0" anchor="b">
                    <a:lnL>
                      <a:noFill/>
                    </a:lnL>
                    <a:lnR>
                      <a:noFill/>
                    </a:lnR>
                    <a:lnT>
                      <a:noFill/>
                    </a:lnT>
                    <a:lnB>
                      <a:noFill/>
                    </a:lnB>
                    <a:solidFill>
                      <a:srgbClr val="DBE5F1"/>
                    </a:solidFill>
                  </a:tcPr>
                </a:tc>
                <a:tc>
                  <a:txBody>
                    <a:bodyPr/>
                    <a:lstStyle/>
                    <a:p>
                      <a:pPr algn="ctr" fontAlgn="ctr"/>
                      <a:r>
                        <a:rPr lang="ru-RU" sz="1200" b="0" i="0" u="none" strike="noStrike">
                          <a:latin typeface="Microsoft Sans Serif"/>
                        </a:rPr>
                        <a:t>68.6%</a:t>
                      </a:r>
                    </a:p>
                  </a:txBody>
                  <a:tcPr marL="0" marR="0" marT="0" marB="0" anchor="ctr">
                    <a:lnL>
                      <a:noFill/>
                    </a:lnL>
                    <a:lnR>
                      <a:noFill/>
                    </a:lnR>
                    <a:lnT>
                      <a:noFill/>
                    </a:lnT>
                    <a:lnB>
                      <a:noFill/>
                    </a:lnB>
                    <a:solidFill>
                      <a:srgbClr val="DEE9F7"/>
                    </a:solidFill>
                  </a:tcPr>
                </a:tc>
                <a:tc>
                  <a:txBody>
                    <a:bodyPr/>
                    <a:lstStyle/>
                    <a:p>
                      <a:pPr algn="ctr" fontAlgn="ctr"/>
                      <a:r>
                        <a:rPr lang="ru-RU" sz="1200" b="0" i="0" u="none" strike="noStrike" dirty="0">
                          <a:latin typeface="Microsoft Sans Serif"/>
                        </a:rPr>
                        <a:t>983</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200" b="0" i="0" u="none" strike="noStrike">
                          <a:latin typeface="Microsoft Sans Serif"/>
                        </a:rPr>
                        <a:t>Interactive board</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200" b="0" i="0" u="none" strike="noStrike">
                          <a:latin typeface="Microsoft Sans Serif"/>
                        </a:rPr>
                        <a:t>58.2%</a:t>
                      </a:r>
                    </a:p>
                  </a:txBody>
                  <a:tcPr marL="0" marR="0" marT="0" marB="0" anchor="ctr">
                    <a:lnL>
                      <a:noFill/>
                    </a:lnL>
                    <a:lnR>
                      <a:noFill/>
                    </a:lnR>
                    <a:lnT>
                      <a:noFill/>
                    </a:lnT>
                    <a:lnB>
                      <a:noFill/>
                    </a:lnB>
                    <a:solidFill>
                      <a:srgbClr val="DEE9F7"/>
                    </a:solidFill>
                  </a:tcPr>
                </a:tc>
                <a:tc>
                  <a:txBody>
                    <a:bodyPr/>
                    <a:lstStyle/>
                    <a:p>
                      <a:pPr algn="ctr" fontAlgn="ctr"/>
                      <a:r>
                        <a:rPr lang="ru-RU" sz="1200" b="0" i="0" u="none" strike="noStrike">
                          <a:latin typeface="Microsoft Sans Serif"/>
                        </a:rPr>
                        <a:t>834</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200" b="0" i="0" u="none" strike="noStrike">
                          <a:latin typeface="Microsoft Sans Serif"/>
                        </a:rPr>
                        <a:t>Wi Fi  in a classroom</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200" b="0" i="0" u="none" strike="noStrike">
                          <a:latin typeface="Microsoft Sans Serif"/>
                        </a:rPr>
                        <a:t>8.0%</a:t>
                      </a:r>
                    </a:p>
                  </a:txBody>
                  <a:tcPr marL="0" marR="0" marT="0" marB="0" anchor="ctr">
                    <a:lnL>
                      <a:noFill/>
                    </a:lnL>
                    <a:lnR>
                      <a:noFill/>
                    </a:lnR>
                    <a:lnT>
                      <a:noFill/>
                    </a:lnT>
                    <a:lnB>
                      <a:noFill/>
                    </a:lnB>
                    <a:solidFill>
                      <a:srgbClr val="DEE9F7"/>
                    </a:solidFill>
                  </a:tcPr>
                </a:tc>
                <a:tc>
                  <a:txBody>
                    <a:bodyPr/>
                    <a:lstStyle/>
                    <a:p>
                      <a:pPr algn="ctr" fontAlgn="ctr"/>
                      <a:r>
                        <a:rPr lang="ru-RU" sz="1200" b="0" i="0" u="none" strike="noStrike">
                          <a:latin typeface="Microsoft Sans Serif"/>
                        </a:rPr>
                        <a:t>115</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200" b="0" i="0" u="none" strike="noStrike">
                          <a:latin typeface="Microsoft Sans Serif"/>
                        </a:rPr>
                        <a:t>Charging shelves</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200" b="0" i="0" u="none" strike="noStrike">
                          <a:latin typeface="Microsoft Sans Serif"/>
                        </a:rPr>
                        <a:t>37.4%</a:t>
                      </a:r>
                    </a:p>
                  </a:txBody>
                  <a:tcPr marL="0" marR="0" marT="0" marB="0" anchor="ctr">
                    <a:lnL>
                      <a:noFill/>
                    </a:lnL>
                    <a:lnR>
                      <a:noFill/>
                    </a:lnR>
                    <a:lnT>
                      <a:noFill/>
                    </a:lnT>
                    <a:lnB>
                      <a:noFill/>
                    </a:lnB>
                    <a:solidFill>
                      <a:srgbClr val="DEE9F7"/>
                    </a:solidFill>
                  </a:tcPr>
                </a:tc>
                <a:tc>
                  <a:txBody>
                    <a:bodyPr/>
                    <a:lstStyle/>
                    <a:p>
                      <a:pPr algn="ctr" fontAlgn="ctr"/>
                      <a:r>
                        <a:rPr lang="ru-RU" sz="1200" b="0" i="0" u="none" strike="noStrike">
                          <a:latin typeface="Microsoft Sans Serif"/>
                        </a:rPr>
                        <a:t>536</a:t>
                      </a:r>
                    </a:p>
                  </a:txBody>
                  <a:tcPr marL="0" marR="0" marT="0" marB="0" anchor="ctr">
                    <a:lnL>
                      <a:noFill/>
                    </a:lnL>
                    <a:lnR>
                      <a:noFill/>
                    </a:lnR>
                    <a:lnT>
                      <a:noFill/>
                    </a:lnT>
                    <a:lnB>
                      <a:noFill/>
                    </a:lnB>
                    <a:solidFill>
                      <a:srgbClr val="DEE9F7"/>
                    </a:solidFill>
                  </a:tcPr>
                </a:tc>
              </a:tr>
              <a:tr h="161925">
                <a:tc>
                  <a:txBody>
                    <a:bodyPr/>
                    <a:lstStyle/>
                    <a:p>
                      <a:pPr algn="l" fontAlgn="b"/>
                      <a:r>
                        <a:rPr lang="en-US" sz="1200" b="0" i="0" u="none" strike="noStrike">
                          <a:latin typeface="Microsoft Sans Serif"/>
                        </a:rPr>
                        <a:t>Other</a:t>
                      </a:r>
                    </a:p>
                  </a:txBody>
                  <a:tcPr marL="0" marR="0" marT="0" marB="0" anchor="b">
                    <a:lnL>
                      <a:noFill/>
                    </a:lnL>
                    <a:lnR>
                      <a:noFill/>
                    </a:lnR>
                    <a:lnT>
                      <a:noFill/>
                    </a:lnT>
                    <a:lnB>
                      <a:noFill/>
                    </a:lnB>
                    <a:solidFill>
                      <a:srgbClr val="DBE5F1"/>
                    </a:solidFill>
                  </a:tcPr>
                </a:tc>
                <a:tc>
                  <a:txBody>
                    <a:bodyPr/>
                    <a:lstStyle/>
                    <a:p>
                      <a:pPr algn="l" fontAlgn="b"/>
                      <a:r>
                        <a:rPr lang="ru-RU" sz="1200" b="0" i="0" u="none" strike="noStrike">
                          <a:latin typeface="Microsoft Sans Serif"/>
                        </a:rPr>
                        <a:t> </a:t>
                      </a:r>
                    </a:p>
                  </a:txBody>
                  <a:tcPr marL="0" marR="0" marT="0" marB="0" anchor="b">
                    <a:lnL>
                      <a:noFill/>
                    </a:lnL>
                    <a:lnR>
                      <a:noFill/>
                    </a:lnR>
                    <a:lnT>
                      <a:noFill/>
                    </a:lnT>
                    <a:lnB>
                      <a:noFill/>
                    </a:lnB>
                    <a:solidFill>
                      <a:srgbClr val="DBE5F1"/>
                    </a:solidFill>
                  </a:tcPr>
                </a:tc>
                <a:tc>
                  <a:txBody>
                    <a:bodyPr/>
                    <a:lstStyle/>
                    <a:p>
                      <a:pPr algn="ctr" fontAlgn="ctr"/>
                      <a:r>
                        <a:rPr lang="ru-RU" sz="1200" b="0" i="0" u="none" strike="noStrike">
                          <a:latin typeface="Microsoft Sans Serif"/>
                        </a:rPr>
                        <a:t>1.0%</a:t>
                      </a:r>
                    </a:p>
                  </a:txBody>
                  <a:tcPr marL="0" marR="0" marT="0" marB="0" anchor="ctr">
                    <a:lnL>
                      <a:noFill/>
                    </a:lnL>
                    <a:lnR>
                      <a:noFill/>
                    </a:lnR>
                    <a:lnT>
                      <a:noFill/>
                    </a:lnT>
                    <a:lnB>
                      <a:noFill/>
                    </a:lnB>
                    <a:solidFill>
                      <a:srgbClr val="DEE9F7"/>
                    </a:solidFill>
                  </a:tcPr>
                </a:tc>
                <a:tc>
                  <a:txBody>
                    <a:bodyPr/>
                    <a:lstStyle/>
                    <a:p>
                      <a:pPr algn="ctr" fontAlgn="ctr"/>
                      <a:r>
                        <a:rPr lang="ru-RU" sz="1200" b="0" i="0" u="none" strike="noStrike">
                          <a:latin typeface="Microsoft Sans Serif"/>
                        </a:rPr>
                        <a:t>14</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200" b="1" i="1" u="none" strike="noStrike" dirty="0">
                          <a:solidFill>
                            <a:srgbClr val="000000"/>
                          </a:solidFill>
                          <a:latin typeface="Microsoft Sans Serif"/>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200" b="1" i="0" u="none" strike="noStrike">
                          <a:solidFill>
                            <a:srgbClr val="000000"/>
                          </a:solidFill>
                          <a:latin typeface="Microsoft Sans Serif"/>
                        </a:rPr>
                        <a:t>1433</a:t>
                      </a:r>
                    </a:p>
                  </a:txBody>
                  <a:tcPr marL="0" marR="0" marT="0" marB="0" anchor="b">
                    <a:lnL>
                      <a:noFill/>
                    </a:lnL>
                    <a:lnR>
                      <a:noFill/>
                    </a:lnR>
                    <a:lnT>
                      <a:noFill/>
                    </a:lnT>
                    <a:lnB>
                      <a:noFill/>
                    </a:lnB>
                    <a:solidFill>
                      <a:srgbClr val="CDD8E6"/>
                    </a:solidFill>
                  </a:tcPr>
                </a:tc>
              </a:tr>
              <a:tr h="161925">
                <a:tc gridSpan="3">
                  <a:txBody>
                    <a:bodyPr/>
                    <a:lstStyle/>
                    <a:p>
                      <a:pPr algn="r" fontAlgn="b"/>
                      <a:r>
                        <a:rPr lang="en-US" sz="1200" b="1" i="1" u="none" strike="noStrike">
                          <a:solidFill>
                            <a:srgbClr val="000000"/>
                          </a:solidFill>
                          <a:latin typeface="Microsoft Sans Serif"/>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200" b="1" i="0" u="none" strike="noStrike" dirty="0">
                          <a:solidFill>
                            <a:srgbClr val="000000"/>
                          </a:solidFill>
                          <a:latin typeface="Microsoft Sans Serif"/>
                        </a:rPr>
                        <a:t>15</a:t>
                      </a:r>
                    </a:p>
                  </a:txBody>
                  <a:tcPr marL="0" marR="0" marT="0" marB="0" anchor="b">
                    <a:lnL>
                      <a:noFill/>
                    </a:lnL>
                    <a:lnR>
                      <a:noFill/>
                    </a:lnR>
                    <a:lnT>
                      <a:noFill/>
                    </a:lnT>
                    <a:lnB>
                      <a:noFill/>
                    </a:lnB>
                    <a:solidFill>
                      <a:srgbClr val="DDDDDD"/>
                    </a:solidFill>
                  </a:tcPr>
                </a:tc>
              </a:tr>
            </a:tbl>
          </a:graphicData>
        </a:graphic>
      </p:graphicFrame>
      <p:graphicFrame>
        <p:nvGraphicFramePr>
          <p:cNvPr id="11" name="Chart 10"/>
          <p:cNvGraphicFramePr>
            <a:graphicFrameLocks/>
          </p:cNvGraphicFramePr>
          <p:nvPr/>
        </p:nvGraphicFramePr>
        <p:xfrm>
          <a:off x="1447800" y="4038600"/>
          <a:ext cx="6019800" cy="23431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10" name="Table 9"/>
          <p:cNvGraphicFramePr>
            <a:graphicFrameLocks noGrp="1"/>
          </p:cNvGraphicFramePr>
          <p:nvPr/>
        </p:nvGraphicFramePr>
        <p:xfrm>
          <a:off x="304800" y="1676400"/>
          <a:ext cx="4927601" cy="1889760"/>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a:latin typeface="Verdana" pitchFamily="34" charset="0"/>
                          <a:ea typeface="Verdana" pitchFamily="34" charset="0"/>
                          <a:cs typeface="Verdana" pitchFamily="34" charset="0"/>
                        </a:rPr>
                        <a:t>Gained knowledge on the trainings is helping  in the learning process</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Stronly agree</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56.1%</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806</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Agree</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41.9%</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602</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Disagree</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3</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Strongli Disagree</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1.1%</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16</a:t>
                      </a:r>
                    </a:p>
                  </a:txBody>
                  <a:tcPr marL="0" marR="0" marT="0" marB="0" anchor="ctr">
                    <a:lnL>
                      <a:noFill/>
                    </a:lnL>
                    <a:lnR>
                      <a:noFill/>
                    </a:lnR>
                    <a:lnT>
                      <a:noFill/>
                    </a:lnT>
                    <a:lnB>
                      <a:noFill/>
                    </a:lnB>
                    <a:solidFill>
                      <a:srgbClr val="DEE9F7"/>
                    </a:solidFill>
                  </a:tcPr>
                </a:tc>
              </a:tr>
              <a:tr h="161925">
                <a:tc gridSpan="2">
                  <a:txBody>
                    <a:bodyPr/>
                    <a:lstStyle/>
                    <a:p>
                      <a:pPr algn="l" fontAlgn="b"/>
                      <a:r>
                        <a:rPr lang="en-US" sz="1100" b="0" i="0" u="none" strike="noStrike">
                          <a:latin typeface="Verdana" pitchFamily="34" charset="0"/>
                          <a:ea typeface="Verdana" pitchFamily="34" charset="0"/>
                          <a:cs typeface="Verdana" pitchFamily="34" charset="0"/>
                        </a:rPr>
                        <a:t>Have no Idea</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0.7%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10</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1437</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11</a:t>
                      </a:r>
                    </a:p>
                  </a:txBody>
                  <a:tcPr marL="0" marR="0" marT="0" marB="0" anchor="b">
                    <a:lnL>
                      <a:noFill/>
                    </a:lnL>
                    <a:lnR>
                      <a:noFill/>
                    </a:lnR>
                    <a:lnT>
                      <a:noFill/>
                    </a:lnT>
                    <a:lnB>
                      <a:noFill/>
                    </a:lnB>
                    <a:solidFill>
                      <a:srgbClr val="DDDDDD"/>
                    </a:solidFill>
                  </a:tcPr>
                </a:tc>
              </a:tr>
            </a:tbl>
          </a:graphicData>
        </a:graphic>
      </p:graphicFrame>
      <p:graphicFrame>
        <p:nvGraphicFramePr>
          <p:cNvPr id="11" name="Chart 10"/>
          <p:cNvGraphicFramePr>
            <a:graphicFrameLocks/>
          </p:cNvGraphicFramePr>
          <p:nvPr/>
        </p:nvGraphicFramePr>
        <p:xfrm>
          <a:off x="5486400" y="1676400"/>
          <a:ext cx="3333750"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p:cNvGraphicFramePr>
            <a:graphicFrameLocks noGrp="1"/>
          </p:cNvGraphicFramePr>
          <p:nvPr/>
        </p:nvGraphicFramePr>
        <p:xfrm>
          <a:off x="304800" y="4114800"/>
          <a:ext cx="4927601" cy="1703705"/>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a:latin typeface="Verdana" pitchFamily="34" charset="0"/>
                          <a:ea typeface="Verdana" pitchFamily="34" charset="0"/>
                          <a:cs typeface="Verdana" pitchFamily="34" charset="0"/>
                        </a:rPr>
                        <a:t>Do you use Classroom management software</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Yes</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43.5%</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619</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No</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32.2%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458</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Often</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8.7%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124</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Rerely</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15.6%</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222</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1423</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25</a:t>
                      </a:r>
                    </a:p>
                  </a:txBody>
                  <a:tcPr marL="0" marR="0" marT="0" marB="0" anchor="b">
                    <a:lnL>
                      <a:noFill/>
                    </a:lnL>
                    <a:lnR>
                      <a:noFill/>
                    </a:lnR>
                    <a:lnT>
                      <a:noFill/>
                    </a:lnT>
                    <a:lnB>
                      <a:noFill/>
                    </a:lnB>
                    <a:solidFill>
                      <a:srgbClr val="DDDDDD"/>
                    </a:solidFill>
                  </a:tcPr>
                </a:tc>
              </a:tr>
            </a:tbl>
          </a:graphicData>
        </a:graphic>
      </p:graphicFrame>
      <p:graphicFrame>
        <p:nvGraphicFramePr>
          <p:cNvPr id="13" name="Chart 12"/>
          <p:cNvGraphicFramePr>
            <a:graphicFrameLocks/>
          </p:cNvGraphicFramePr>
          <p:nvPr/>
        </p:nvGraphicFramePr>
        <p:xfrm>
          <a:off x="5486400" y="4114800"/>
          <a:ext cx="3362325" cy="18288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nvGraphicFramePr>
        <p:xfrm>
          <a:off x="304800" y="1752600"/>
          <a:ext cx="4927601" cy="1703705"/>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a:latin typeface="Verdana" pitchFamily="34" charset="0"/>
                          <a:ea typeface="Verdana" pitchFamily="34" charset="0"/>
                          <a:cs typeface="Verdana" pitchFamily="34" charset="0"/>
                        </a:rPr>
                        <a:t>Do you use educational software for teachers and students?</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Yes</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79.3%</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1134</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No</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3</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Often</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20.0%</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286</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Rerely</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0.5%</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7</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dirty="0">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1430</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18</a:t>
                      </a:r>
                    </a:p>
                  </a:txBody>
                  <a:tcPr marL="0" marR="0" marT="0" marB="0" anchor="b">
                    <a:lnL>
                      <a:noFill/>
                    </a:lnL>
                    <a:lnR>
                      <a:noFill/>
                    </a:lnR>
                    <a:lnT>
                      <a:noFill/>
                    </a:lnT>
                    <a:lnB>
                      <a:noFill/>
                    </a:lnB>
                    <a:solidFill>
                      <a:srgbClr val="DDDDDD"/>
                    </a:solidFill>
                  </a:tcPr>
                </a:tc>
              </a:tr>
            </a:tbl>
          </a:graphicData>
        </a:graphic>
      </p:graphicFrame>
      <p:graphicFrame>
        <p:nvGraphicFramePr>
          <p:cNvPr id="6" name="Chart 5"/>
          <p:cNvGraphicFramePr>
            <a:graphicFrameLocks/>
          </p:cNvGraphicFramePr>
          <p:nvPr/>
        </p:nvGraphicFramePr>
        <p:xfrm>
          <a:off x="5562600" y="1752601"/>
          <a:ext cx="3314700" cy="18287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nvGraphicFramePr>
        <p:xfrm>
          <a:off x="304800" y="3962400"/>
          <a:ext cx="4927601" cy="1703705"/>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a:latin typeface="Verdana" pitchFamily="34" charset="0"/>
                          <a:ea typeface="Verdana" pitchFamily="34" charset="0"/>
                          <a:cs typeface="Verdana" pitchFamily="34" charset="0"/>
                        </a:rPr>
                        <a:t>Do you make </a:t>
                      </a:r>
                      <a:r>
                        <a:rPr lang="en-US" sz="1100" b="1" i="0" u="none" strike="noStrike" dirty="0" smtClean="0">
                          <a:latin typeface="Verdana" pitchFamily="34" charset="0"/>
                          <a:ea typeface="Verdana" pitchFamily="34" charset="0"/>
                          <a:cs typeface="Verdana" pitchFamily="34" charset="0"/>
                        </a:rPr>
                        <a:t>your </a:t>
                      </a:r>
                      <a:r>
                        <a:rPr lang="en-US" sz="1100" b="1" i="0" u="none" strike="noStrike" dirty="0">
                          <a:latin typeface="Verdana" pitchFamily="34" charset="0"/>
                          <a:ea typeface="Verdana" pitchFamily="34" charset="0"/>
                          <a:cs typeface="Verdana" pitchFamily="34" charset="0"/>
                        </a:rPr>
                        <a:t>own worksheets and exercises for children?</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dirty="0">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Yes</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50.2%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716</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No</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15.7%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224</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Often</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13.4%</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191</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Rerely</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20.7%</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295</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1426</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22</a:t>
                      </a:r>
                    </a:p>
                  </a:txBody>
                  <a:tcPr marL="0" marR="0" marT="0" marB="0" anchor="b">
                    <a:lnL>
                      <a:noFill/>
                    </a:lnL>
                    <a:lnR>
                      <a:noFill/>
                    </a:lnR>
                    <a:lnT>
                      <a:noFill/>
                    </a:lnT>
                    <a:lnB>
                      <a:noFill/>
                    </a:lnB>
                    <a:solidFill>
                      <a:srgbClr val="DDDDDD"/>
                    </a:solidFill>
                  </a:tcPr>
                </a:tc>
              </a:tr>
            </a:tbl>
          </a:graphicData>
        </a:graphic>
      </p:graphicFrame>
      <p:graphicFrame>
        <p:nvGraphicFramePr>
          <p:cNvPr id="9" name="Chart 8"/>
          <p:cNvGraphicFramePr>
            <a:graphicFrameLocks/>
          </p:cNvGraphicFramePr>
          <p:nvPr/>
        </p:nvGraphicFramePr>
        <p:xfrm>
          <a:off x="5562600" y="3962400"/>
          <a:ext cx="3314700" cy="18288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4" name="Table 3"/>
          <p:cNvGraphicFramePr>
            <a:graphicFrameLocks noGrp="1"/>
          </p:cNvGraphicFramePr>
          <p:nvPr/>
        </p:nvGraphicFramePr>
        <p:xfrm>
          <a:off x="1447800" y="1676401"/>
          <a:ext cx="6019800" cy="1905003"/>
        </p:xfrm>
        <a:graphic>
          <a:graphicData uri="http://schemas.openxmlformats.org/drawingml/2006/table">
            <a:tbl>
              <a:tblPr/>
              <a:tblGrid>
                <a:gridCol w="873279"/>
                <a:gridCol w="2910927"/>
                <a:gridCol w="1117797"/>
                <a:gridCol w="1117797"/>
              </a:tblGrid>
              <a:tr h="336256">
                <a:tc gridSpan="4">
                  <a:txBody>
                    <a:bodyPr/>
                    <a:lstStyle/>
                    <a:p>
                      <a:pPr algn="l" fontAlgn="ctr"/>
                      <a:r>
                        <a:rPr lang="en-US" sz="1100" b="1" i="0" u="none" strike="noStrike" dirty="0">
                          <a:latin typeface="Verdana" pitchFamily="34" charset="0"/>
                          <a:ea typeface="Verdana" pitchFamily="34" charset="0"/>
                          <a:cs typeface="Verdana" pitchFamily="34" charset="0"/>
                        </a:rPr>
                        <a:t>What improvements do you wish in </a:t>
                      </a:r>
                      <a:r>
                        <a:rPr lang="en-US" sz="1100" b="1" i="0" u="none" strike="noStrike" dirty="0" err="1" smtClean="0">
                          <a:latin typeface="Verdana" pitchFamily="34" charset="0"/>
                          <a:ea typeface="Verdana" pitchFamily="34" charset="0"/>
                          <a:cs typeface="Verdana" pitchFamily="34" charset="0"/>
                        </a:rPr>
                        <a:t>Buki</a:t>
                      </a:r>
                      <a:r>
                        <a:rPr lang="en-US" sz="1100" b="1" i="0" u="none" strike="noStrike" dirty="0" smtClean="0">
                          <a:latin typeface="Verdana" pitchFamily="34" charset="0"/>
                          <a:ea typeface="Verdana" pitchFamily="34" charset="0"/>
                          <a:cs typeface="Verdana" pitchFamily="34" charset="0"/>
                        </a:rPr>
                        <a:t>?</a:t>
                      </a:r>
                      <a:r>
                        <a:rPr lang="en-US" sz="1100" b="1" i="0" u="none" strike="noStrike" dirty="0">
                          <a:latin typeface="Verdana" pitchFamily="34" charset="0"/>
                          <a:ea typeface="Verdana" pitchFamily="34" charset="0"/>
                          <a:cs typeface="Verdana" pitchFamily="34" charset="0"/>
                        </a:rPr>
                        <a:t> </a:t>
                      </a:r>
                      <a:r>
                        <a:rPr lang="en-US" sz="1100" b="1" i="0" u="none" strike="noStrike" dirty="0" smtClean="0">
                          <a:latin typeface="Verdana" pitchFamily="34" charset="0"/>
                          <a:ea typeface="Verdana" pitchFamily="34" charset="0"/>
                          <a:cs typeface="Verdana" pitchFamily="34" charset="0"/>
                        </a:rPr>
                        <a:t>(</a:t>
                      </a:r>
                      <a:r>
                        <a:rPr lang="en-US" sz="1100" b="1" i="0" u="none" strike="noStrike" dirty="0">
                          <a:latin typeface="Verdana" pitchFamily="34" charset="0"/>
                          <a:ea typeface="Verdana" pitchFamily="34" charset="0"/>
                          <a:cs typeface="Verdana" pitchFamily="34" charset="0"/>
                        </a:rPr>
                        <a:t>please select several answers)</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04315">
                <a:tc gridSpan="2">
                  <a:txBody>
                    <a:bodyPr/>
                    <a:lstStyle/>
                    <a:p>
                      <a:pPr algn="l" fontAlgn="ctr"/>
                      <a:r>
                        <a:rPr lang="en-US" sz="1100" b="1" i="0" u="none" strike="noStrike">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94072">
                <a:tc gridSpan="2">
                  <a:txBody>
                    <a:bodyPr/>
                    <a:lstStyle/>
                    <a:p>
                      <a:pPr algn="l" fontAlgn="b"/>
                      <a:r>
                        <a:rPr lang="en-US" sz="1100" b="0" i="0" u="none" strike="noStrike" dirty="0">
                          <a:latin typeface="Verdana" pitchFamily="34" charset="0"/>
                          <a:ea typeface="Verdana" pitchFamily="34" charset="0"/>
                          <a:cs typeface="Verdana" pitchFamily="34" charset="0"/>
                        </a:rPr>
                        <a:t>More  Educational Games</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61.8%</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888</a:t>
                      </a:r>
                    </a:p>
                  </a:txBody>
                  <a:tcPr marL="0" marR="0" marT="0" marB="0" anchor="ctr">
                    <a:lnL>
                      <a:noFill/>
                    </a:lnL>
                    <a:lnR>
                      <a:noFill/>
                    </a:lnR>
                    <a:lnT>
                      <a:noFill/>
                    </a:lnT>
                    <a:lnB>
                      <a:noFill/>
                    </a:lnB>
                    <a:solidFill>
                      <a:srgbClr val="DEE9F7"/>
                    </a:solidFill>
                  </a:tcPr>
                </a:tc>
              </a:tr>
              <a:tr h="194072">
                <a:tc>
                  <a:txBody>
                    <a:bodyPr/>
                    <a:lstStyle/>
                    <a:p>
                      <a:pPr algn="l" fontAlgn="b"/>
                      <a:r>
                        <a:rPr lang="en-US" sz="1100" b="0" i="0" u="none" strike="noStrike">
                          <a:latin typeface="Verdana" pitchFamily="34" charset="0"/>
                          <a:ea typeface="Verdana" pitchFamily="34" charset="0"/>
                          <a:cs typeface="Verdana" pitchFamily="34" charset="0"/>
                        </a:rPr>
                        <a:t>Ebooks</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43.2%</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621</a:t>
                      </a:r>
                    </a:p>
                  </a:txBody>
                  <a:tcPr marL="0" marR="0" marT="0" marB="0" anchor="ctr">
                    <a:lnL>
                      <a:noFill/>
                    </a:lnL>
                    <a:lnR>
                      <a:noFill/>
                    </a:lnR>
                    <a:lnT>
                      <a:noFill/>
                    </a:lnT>
                    <a:lnB>
                      <a:noFill/>
                    </a:lnB>
                    <a:solidFill>
                      <a:srgbClr val="DEE9F7"/>
                    </a:solidFill>
                  </a:tcPr>
                </a:tc>
              </a:tr>
              <a:tr h="194072">
                <a:tc gridSpan="2">
                  <a:txBody>
                    <a:bodyPr/>
                    <a:lstStyle/>
                    <a:p>
                      <a:pPr algn="l" fontAlgn="b"/>
                      <a:r>
                        <a:rPr lang="en-US" sz="1100" b="0" i="0" u="none" strike="noStrike">
                          <a:latin typeface="Verdana" pitchFamily="34" charset="0"/>
                          <a:ea typeface="Verdana" pitchFamily="34" charset="0"/>
                          <a:cs typeface="Verdana" pitchFamily="34" charset="0"/>
                        </a:rPr>
                        <a:t>Adapted curriculum projects</a:t>
                      </a:r>
                    </a:p>
                  </a:txBody>
                  <a:tcPr marL="0" marR="0" marT="0" marB="0" anchor="b">
                    <a:lnL>
                      <a:noFill/>
                    </a:lnL>
                    <a:lnR>
                      <a:noFill/>
                    </a:lnR>
                    <a:lnT>
                      <a:noFill/>
                    </a:lnT>
                    <a:lnB>
                      <a:noFill/>
                    </a:lnB>
                    <a:solidFill>
                      <a:srgbClr val="DBE5F1"/>
                    </a:solidFill>
                  </a:tcPr>
                </a:tc>
                <a:tc hMerge="1">
                  <a:txBody>
                    <a:bodyPr/>
                    <a:lstStyle/>
                    <a:p>
                      <a:endParaRPr lang="ru-RU"/>
                    </a:p>
                  </a:txBody>
                  <a:tcPr/>
                </a:tc>
                <a:tc>
                  <a:txBody>
                    <a:bodyPr/>
                    <a:lstStyle/>
                    <a:p>
                      <a:pPr algn="ctr" fontAlgn="ctr"/>
                      <a:r>
                        <a:rPr lang="ru-RU" sz="1100" b="0" i="0" u="none" strike="noStrike">
                          <a:latin typeface="Verdana" pitchFamily="34" charset="0"/>
                          <a:ea typeface="Verdana" pitchFamily="34" charset="0"/>
                          <a:cs typeface="Verdana" pitchFamily="34" charset="0"/>
                        </a:rPr>
                        <a:t>80.5%</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1157</a:t>
                      </a:r>
                    </a:p>
                  </a:txBody>
                  <a:tcPr marL="0" marR="0" marT="0" marB="0" anchor="ctr">
                    <a:lnL>
                      <a:noFill/>
                    </a:lnL>
                    <a:lnR>
                      <a:noFill/>
                    </a:lnR>
                    <a:lnT>
                      <a:noFill/>
                    </a:lnT>
                    <a:lnB>
                      <a:noFill/>
                    </a:lnB>
                    <a:solidFill>
                      <a:srgbClr val="DEE9F7"/>
                    </a:solidFill>
                  </a:tcPr>
                </a:tc>
              </a:tr>
              <a:tr h="194072">
                <a:tc>
                  <a:txBody>
                    <a:bodyPr/>
                    <a:lstStyle/>
                    <a:p>
                      <a:pPr algn="l" fontAlgn="b"/>
                      <a:r>
                        <a:rPr lang="en-US" sz="1100" b="0" i="0" u="none" strike="noStrike">
                          <a:latin typeface="Verdana" pitchFamily="34" charset="0"/>
                          <a:ea typeface="Verdana" pitchFamily="34" charset="0"/>
                          <a:cs typeface="Verdana" pitchFamily="34" charset="0"/>
                        </a:rPr>
                        <a:t>Other</a:t>
                      </a:r>
                    </a:p>
                  </a:txBody>
                  <a:tcPr marL="0" marR="0" marT="0" marB="0" anchor="b">
                    <a:lnL>
                      <a:noFill/>
                    </a:lnL>
                    <a:lnR>
                      <a:noFill/>
                    </a:lnR>
                    <a:lnT>
                      <a:noFill/>
                    </a:lnT>
                    <a:lnB>
                      <a:noFill/>
                    </a:lnB>
                    <a:solidFill>
                      <a:srgbClr val="DBE5F1"/>
                    </a:solidFill>
                  </a:tcPr>
                </a:tc>
                <a:tc>
                  <a:txBody>
                    <a:bodyPr/>
                    <a:lstStyle/>
                    <a:p>
                      <a:pPr algn="l" fontAlgn="b"/>
                      <a:r>
                        <a:rPr lang="ru-RU" sz="1100" b="0" i="0" u="none" strike="noStrike">
                          <a:latin typeface="Verdana" pitchFamily="34" charset="0"/>
                          <a:ea typeface="Verdana" pitchFamily="34" charset="0"/>
                          <a:cs typeface="Verdana" pitchFamily="34" charset="0"/>
                        </a:rPr>
                        <a:t> </a:t>
                      </a:r>
                    </a:p>
                  </a:txBody>
                  <a:tcPr marL="0" marR="0" marT="0" marB="0" anchor="b">
                    <a:lnL>
                      <a:noFill/>
                    </a:lnL>
                    <a:lnR>
                      <a:noFill/>
                    </a:lnR>
                    <a:lnT>
                      <a:noFill/>
                    </a:lnT>
                    <a:lnB>
                      <a:noFill/>
                    </a:lnB>
                    <a:solidFill>
                      <a:srgbClr val="DBE5F1"/>
                    </a:solidFill>
                  </a:tcPr>
                </a:tc>
                <a:tc>
                  <a:txBody>
                    <a:bodyPr/>
                    <a:lstStyle/>
                    <a:p>
                      <a:pPr algn="ctr" fontAlgn="ctr"/>
                      <a:r>
                        <a:rPr lang="ru-RU" sz="1100" b="0" i="0" u="none" strike="noStrike">
                          <a:latin typeface="Verdana" pitchFamily="34" charset="0"/>
                          <a:ea typeface="Verdana" pitchFamily="34" charset="0"/>
                          <a:cs typeface="Verdana" pitchFamily="34" charset="0"/>
                        </a:rPr>
                        <a:t>0.8%</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12</a:t>
                      </a:r>
                    </a:p>
                  </a:txBody>
                  <a:tcPr marL="0" marR="0" marT="0" marB="0" anchor="ctr">
                    <a:lnL>
                      <a:noFill/>
                    </a:lnL>
                    <a:lnR>
                      <a:noFill/>
                    </a:lnR>
                    <a:lnT>
                      <a:noFill/>
                    </a:lnT>
                    <a:lnB>
                      <a:noFill/>
                    </a:lnB>
                    <a:solidFill>
                      <a:srgbClr val="DEE9F7"/>
                    </a:solidFill>
                  </a:tcPr>
                </a:tc>
              </a:tr>
              <a:tr h="194072">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1437</a:t>
                      </a:r>
                    </a:p>
                  </a:txBody>
                  <a:tcPr marL="0" marR="0" marT="0" marB="0" anchor="b">
                    <a:lnL>
                      <a:noFill/>
                    </a:lnL>
                    <a:lnR>
                      <a:noFill/>
                    </a:lnR>
                    <a:lnT>
                      <a:noFill/>
                    </a:lnT>
                    <a:lnB>
                      <a:noFill/>
                    </a:lnB>
                    <a:solidFill>
                      <a:srgbClr val="CDD8E6"/>
                    </a:solidFill>
                  </a:tcPr>
                </a:tc>
              </a:tr>
              <a:tr h="194072">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11</a:t>
                      </a:r>
                    </a:p>
                  </a:txBody>
                  <a:tcPr marL="0" marR="0" marT="0" marB="0" anchor="b">
                    <a:lnL>
                      <a:noFill/>
                    </a:lnL>
                    <a:lnR>
                      <a:noFill/>
                    </a:lnR>
                    <a:lnT>
                      <a:noFill/>
                    </a:lnT>
                    <a:lnB>
                      <a:noFill/>
                    </a:lnB>
                    <a:solidFill>
                      <a:srgbClr val="DDDDDD"/>
                    </a:solidFill>
                  </a:tcPr>
                </a:tc>
              </a:tr>
            </a:tbl>
          </a:graphicData>
        </a:graphic>
      </p:graphicFrame>
      <p:graphicFrame>
        <p:nvGraphicFramePr>
          <p:cNvPr id="6" name="Chart 5"/>
          <p:cNvGraphicFramePr>
            <a:graphicFrameLocks/>
          </p:cNvGraphicFramePr>
          <p:nvPr/>
        </p:nvGraphicFramePr>
        <p:xfrm>
          <a:off x="1447800" y="3962400"/>
          <a:ext cx="6096000" cy="215265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392209676"/>
              </p:ext>
            </p:extLst>
          </p:nvPr>
        </p:nvGraphicFramePr>
        <p:xfrm>
          <a:off x="304800" y="1828800"/>
          <a:ext cx="4927601" cy="1536065"/>
        </p:xfrm>
        <a:graphic>
          <a:graphicData uri="http://schemas.openxmlformats.org/drawingml/2006/table">
            <a:tbl>
              <a:tblPr/>
              <a:tblGrid>
                <a:gridCol w="714836"/>
                <a:gridCol w="2382785"/>
                <a:gridCol w="914990"/>
                <a:gridCol w="914990"/>
              </a:tblGrid>
              <a:tr h="316865">
                <a:tc gridSpan="4">
                  <a:txBody>
                    <a:bodyPr/>
                    <a:lstStyle/>
                    <a:p>
                      <a:pPr algn="l" fontAlgn="ctr"/>
                      <a:r>
                        <a:rPr lang="en-US" sz="1100" b="1" i="0" u="none" strike="noStrike" dirty="0" smtClean="0">
                          <a:latin typeface="Verdana" pitchFamily="34" charset="0"/>
                          <a:ea typeface="Verdana" pitchFamily="34" charset="0"/>
                          <a:cs typeface="Verdana" pitchFamily="34" charset="0"/>
                        </a:rPr>
                        <a:t>Parental </a:t>
                      </a:r>
                      <a:r>
                        <a:rPr lang="en-US" sz="1100" b="1" i="0" u="none" strike="noStrike" dirty="0">
                          <a:latin typeface="Verdana" pitchFamily="34" charset="0"/>
                          <a:ea typeface="Verdana" pitchFamily="34" charset="0"/>
                          <a:cs typeface="Verdana" pitchFamily="34" charset="0"/>
                        </a:rPr>
                        <a:t>involvement in the project is</a:t>
                      </a:r>
                    </a:p>
                  </a:txBody>
                  <a:tcPr marL="0" marR="0" marT="0" marB="0" anchor="ctr">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81000">
                <a:tc gridSpan="2">
                  <a:txBody>
                    <a:bodyPr/>
                    <a:lstStyle/>
                    <a:p>
                      <a:pPr algn="l" fontAlgn="ctr"/>
                      <a:r>
                        <a:rPr lang="en-US" sz="1100" b="1" i="0" u="none" strike="noStrike" dirty="0">
                          <a:solidFill>
                            <a:srgbClr val="000000"/>
                          </a:solidFill>
                          <a:latin typeface="Verdana" pitchFamily="34" charset="0"/>
                          <a:ea typeface="Verdana" pitchFamily="34" charset="0"/>
                          <a:cs typeface="Verdana" pitchFamily="34" charset="0"/>
                        </a:rPr>
                        <a:t>Answer Options</a:t>
                      </a:r>
                    </a:p>
                  </a:txBody>
                  <a:tcPr marL="0" marR="0" marT="0" marB="0" anchor="ctr">
                    <a:lnL>
                      <a:noFill/>
                    </a:lnL>
                    <a:lnR>
                      <a:noFill/>
                    </a:lnR>
                    <a:lnT>
                      <a:noFill/>
                    </a:lnT>
                    <a:lnB>
                      <a:noFill/>
                    </a:lnB>
                    <a:solidFill>
                      <a:srgbClr val="DEE9F7"/>
                    </a:solidFill>
                  </a:tcPr>
                </a:tc>
                <a:tc hMerge="1">
                  <a:txBody>
                    <a:bodyPr/>
                    <a:lstStyle/>
                    <a:p>
                      <a:endParaRPr lang="ru-RU"/>
                    </a:p>
                  </a:txBody>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Percent</a:t>
                      </a:r>
                    </a:p>
                  </a:txBody>
                  <a:tcPr marL="0" marR="0" marT="0" marB="0" anchor="ctr">
                    <a:lnL>
                      <a:noFill/>
                    </a:lnL>
                    <a:lnR>
                      <a:noFill/>
                    </a:lnR>
                    <a:lnT>
                      <a:noFill/>
                    </a:lnT>
                    <a:lnB>
                      <a:noFill/>
                    </a:lnB>
                    <a:solidFill>
                      <a:srgbClr val="CDD8E6"/>
                    </a:solidFill>
                  </a:tcPr>
                </a:tc>
                <a:tc>
                  <a:txBody>
                    <a:bodyPr/>
                    <a:lstStyle/>
                    <a:p>
                      <a:pPr algn="ctr" fontAlgn="ctr"/>
                      <a:r>
                        <a:rPr lang="en-US" sz="1100" b="1" i="0" u="none" strike="noStrike">
                          <a:solidFill>
                            <a:srgbClr val="000000"/>
                          </a:solidFill>
                          <a:latin typeface="Verdana" pitchFamily="34" charset="0"/>
                          <a:ea typeface="Verdana" pitchFamily="34" charset="0"/>
                          <a:cs typeface="Verdana" pitchFamily="34" charset="0"/>
                        </a:rPr>
                        <a:t>Response Count</a:t>
                      </a:r>
                    </a:p>
                  </a:txBody>
                  <a:tcPr marL="0" marR="0" marT="0" marB="0" anchor="ctr">
                    <a:lnL>
                      <a:noFill/>
                    </a:lnL>
                    <a:lnR>
                      <a:noFill/>
                    </a:lnR>
                    <a:lnT>
                      <a:noFill/>
                    </a:lnT>
                    <a:lnB>
                      <a:noFill/>
                    </a:lnB>
                    <a:solidFill>
                      <a:srgbClr val="CDD8E6"/>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Active</a:t>
                      </a:r>
                    </a:p>
                  </a:txBody>
                  <a:tcPr marL="0" marR="0" marT="0" marB="0" anchor="b">
                    <a:lnL>
                      <a:noFill/>
                    </a:lnL>
                    <a:lnR>
                      <a:noFill/>
                    </a:lnR>
                    <a:lnT>
                      <a:noFill/>
                    </a:lnT>
                    <a:lnB>
                      <a:noFill/>
                    </a:lnB>
                  </a:tcPr>
                </a:tc>
                <a:tc>
                  <a:txBody>
                    <a:bodyPr/>
                    <a:lstStyle/>
                    <a:p>
                      <a:pPr algn="l" fontAlgn="b"/>
                      <a:endParaRPr lang="ru-RU" sz="1100" b="0" i="0" u="none" strike="noStrike">
                        <a:latin typeface="Verdana" pitchFamily="34" charset="0"/>
                        <a:ea typeface="Verdana" pitchFamily="34" charset="0"/>
                        <a:cs typeface="Verdana" pitchFamily="34" charset="0"/>
                      </a:endParaRPr>
                    </a:p>
                  </a:txBody>
                  <a:tcPr marL="0" marR="0" marT="0" marB="0" anchor="b">
                    <a:lnL>
                      <a:noFill/>
                    </a:lnL>
                    <a:lnR>
                      <a:noFill/>
                    </a:lnR>
                    <a:lnT>
                      <a:noFill/>
                    </a:lnT>
                    <a:lnB>
                      <a:noFill/>
                    </a:lnB>
                  </a:tcPr>
                </a:tc>
                <a:tc>
                  <a:txBody>
                    <a:bodyPr/>
                    <a:lstStyle/>
                    <a:p>
                      <a:pPr algn="ctr" fontAlgn="ctr"/>
                      <a:r>
                        <a:rPr lang="ru-RU" sz="1100" b="0" i="0" u="none" strike="noStrike">
                          <a:latin typeface="Verdana" pitchFamily="34" charset="0"/>
                          <a:ea typeface="Verdana" pitchFamily="34" charset="0"/>
                          <a:cs typeface="Verdana" pitchFamily="34" charset="0"/>
                        </a:rPr>
                        <a:t>55.1%</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790</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Partial</a:t>
                      </a:r>
                    </a:p>
                  </a:txBody>
                  <a:tcPr marL="0" marR="0" marT="0" marB="0" anchor="b">
                    <a:lnL>
                      <a:noFill/>
                    </a:lnL>
                    <a:lnR>
                      <a:noFill/>
                    </a:lnR>
                    <a:lnT>
                      <a:noFill/>
                    </a:lnT>
                    <a:lnB>
                      <a:noFill/>
                    </a:lnB>
                  </a:tcPr>
                </a:tc>
                <a:tc>
                  <a:txBody>
                    <a:bodyPr/>
                    <a:lstStyle/>
                    <a:p>
                      <a:pPr algn="l" fontAlgn="b"/>
                      <a:endParaRPr lang="ru-RU" sz="1100" b="0" i="0" u="none" strike="noStrike">
                        <a:latin typeface="Verdana" pitchFamily="34" charset="0"/>
                        <a:ea typeface="Verdana" pitchFamily="34" charset="0"/>
                        <a:cs typeface="Verdana" pitchFamily="34" charset="0"/>
                      </a:endParaRPr>
                    </a:p>
                  </a:txBody>
                  <a:tcPr marL="0" marR="0" marT="0" marB="0" anchor="b">
                    <a:lnL>
                      <a:noFill/>
                    </a:lnL>
                    <a:lnR>
                      <a:noFill/>
                    </a:lnR>
                    <a:lnT>
                      <a:noFill/>
                    </a:lnT>
                    <a:lnB>
                      <a:noFill/>
                    </a:lnB>
                  </a:tcPr>
                </a:tc>
                <a:tc>
                  <a:txBody>
                    <a:bodyPr/>
                    <a:lstStyle/>
                    <a:p>
                      <a:pPr algn="ctr" fontAlgn="ctr"/>
                      <a:r>
                        <a:rPr lang="ru-RU" sz="1100" b="0" i="0" u="none" strike="noStrike">
                          <a:latin typeface="Verdana" pitchFamily="34" charset="0"/>
                          <a:ea typeface="Verdana" pitchFamily="34" charset="0"/>
                          <a:cs typeface="Verdana" pitchFamily="34" charset="0"/>
                        </a:rPr>
                        <a:t>42.6%</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611</a:t>
                      </a:r>
                    </a:p>
                  </a:txBody>
                  <a:tcPr marL="0" marR="0" marT="0" marB="0" anchor="ctr">
                    <a:lnL>
                      <a:noFill/>
                    </a:lnL>
                    <a:lnR>
                      <a:noFill/>
                    </a:lnR>
                    <a:lnT>
                      <a:noFill/>
                    </a:lnT>
                    <a:lnB>
                      <a:noFill/>
                    </a:lnB>
                    <a:solidFill>
                      <a:srgbClr val="DEE9F7"/>
                    </a:solidFill>
                  </a:tcPr>
                </a:tc>
              </a:tr>
              <a:tr h="161925">
                <a:tc>
                  <a:txBody>
                    <a:bodyPr/>
                    <a:lstStyle/>
                    <a:p>
                      <a:pPr algn="l" fontAlgn="b"/>
                      <a:r>
                        <a:rPr lang="en-US" sz="1100" b="0" i="0" u="none" strike="noStrike">
                          <a:latin typeface="Verdana" pitchFamily="34" charset="0"/>
                          <a:ea typeface="Verdana" pitchFamily="34" charset="0"/>
                          <a:cs typeface="Verdana" pitchFamily="34" charset="0"/>
                        </a:rPr>
                        <a:t>Passive </a:t>
                      </a:r>
                    </a:p>
                  </a:txBody>
                  <a:tcPr marL="0" marR="0" marT="0" marB="0" anchor="b">
                    <a:lnL>
                      <a:noFill/>
                    </a:lnL>
                    <a:lnR>
                      <a:noFill/>
                    </a:lnR>
                    <a:lnT>
                      <a:noFill/>
                    </a:lnT>
                    <a:lnB>
                      <a:noFill/>
                    </a:lnB>
                  </a:tcPr>
                </a:tc>
                <a:tc>
                  <a:txBody>
                    <a:bodyPr/>
                    <a:lstStyle/>
                    <a:p>
                      <a:pPr algn="l" fontAlgn="b"/>
                      <a:endParaRPr lang="ru-RU" sz="1100" b="0" i="0" u="none" strike="noStrike" dirty="0">
                        <a:latin typeface="Verdana" pitchFamily="34" charset="0"/>
                        <a:ea typeface="Verdana" pitchFamily="34" charset="0"/>
                        <a:cs typeface="Verdana" pitchFamily="34" charset="0"/>
                      </a:endParaRPr>
                    </a:p>
                  </a:txBody>
                  <a:tcPr marL="0" marR="0" marT="0" marB="0" anchor="b">
                    <a:lnL>
                      <a:noFill/>
                    </a:lnL>
                    <a:lnR>
                      <a:noFill/>
                    </a:lnR>
                    <a:lnT>
                      <a:noFill/>
                    </a:lnT>
                    <a:lnB>
                      <a:noFill/>
                    </a:lnB>
                  </a:tcPr>
                </a:tc>
                <a:tc>
                  <a:txBody>
                    <a:bodyPr/>
                    <a:lstStyle/>
                    <a:p>
                      <a:pPr algn="ctr" fontAlgn="ctr"/>
                      <a:r>
                        <a:rPr lang="ru-RU" sz="1100" b="0" i="0" u="none" strike="noStrike">
                          <a:latin typeface="Verdana" pitchFamily="34" charset="0"/>
                          <a:ea typeface="Verdana" pitchFamily="34" charset="0"/>
                          <a:cs typeface="Verdana" pitchFamily="34" charset="0"/>
                        </a:rPr>
                        <a:t>2.3%</a:t>
                      </a:r>
                    </a:p>
                  </a:txBody>
                  <a:tcPr marL="0" marR="0" marT="0" marB="0" anchor="ctr">
                    <a:lnL>
                      <a:noFill/>
                    </a:lnL>
                    <a:lnR>
                      <a:noFill/>
                    </a:lnR>
                    <a:lnT>
                      <a:noFill/>
                    </a:lnT>
                    <a:lnB>
                      <a:noFill/>
                    </a:lnB>
                    <a:solidFill>
                      <a:srgbClr val="DEE9F7"/>
                    </a:solidFill>
                  </a:tcPr>
                </a:tc>
                <a:tc>
                  <a:txBody>
                    <a:bodyPr/>
                    <a:lstStyle/>
                    <a:p>
                      <a:pPr algn="ctr" fontAlgn="ctr"/>
                      <a:r>
                        <a:rPr lang="ru-RU" sz="1100" b="0" i="0" u="none" strike="noStrike">
                          <a:latin typeface="Verdana" pitchFamily="34" charset="0"/>
                          <a:ea typeface="Verdana" pitchFamily="34" charset="0"/>
                          <a:cs typeface="Verdana" pitchFamily="34" charset="0"/>
                        </a:rPr>
                        <a:t>33</a:t>
                      </a:r>
                    </a:p>
                  </a:txBody>
                  <a:tcPr marL="0" marR="0" marT="0" marB="0" anchor="ctr">
                    <a:lnL>
                      <a:noFill/>
                    </a:lnL>
                    <a:lnR>
                      <a:noFill/>
                    </a:lnR>
                    <a:lnT>
                      <a:noFill/>
                    </a:lnT>
                    <a:lnB>
                      <a:noFill/>
                    </a:lnB>
                    <a:solidFill>
                      <a:srgbClr val="DEE9F7"/>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answered question</a:t>
                      </a:r>
                    </a:p>
                  </a:txBody>
                  <a:tcPr marL="0" marR="0" marT="0" marB="0" anchor="b">
                    <a:lnL>
                      <a:noFill/>
                    </a:lnL>
                    <a:lnR>
                      <a:noFill/>
                    </a:lnR>
                    <a:lnT>
                      <a:noFill/>
                    </a:lnT>
                    <a:lnB>
                      <a:noFill/>
                    </a:lnB>
                    <a:solidFill>
                      <a:srgbClr val="CDD8E6"/>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a:solidFill>
                            <a:srgbClr val="000000"/>
                          </a:solidFill>
                          <a:latin typeface="Verdana" pitchFamily="34" charset="0"/>
                          <a:ea typeface="Verdana" pitchFamily="34" charset="0"/>
                          <a:cs typeface="Verdana" pitchFamily="34" charset="0"/>
                        </a:rPr>
                        <a:t>1434</a:t>
                      </a:r>
                    </a:p>
                  </a:txBody>
                  <a:tcPr marL="0" marR="0" marT="0" marB="0" anchor="b">
                    <a:lnL>
                      <a:noFill/>
                    </a:lnL>
                    <a:lnR>
                      <a:noFill/>
                    </a:lnR>
                    <a:lnT>
                      <a:noFill/>
                    </a:lnT>
                    <a:lnB>
                      <a:noFill/>
                    </a:lnB>
                    <a:solidFill>
                      <a:srgbClr val="CDD8E6"/>
                    </a:solidFill>
                  </a:tcPr>
                </a:tc>
              </a:tr>
              <a:tr h="161925">
                <a:tc gridSpan="3">
                  <a:txBody>
                    <a:bodyPr/>
                    <a:lstStyle/>
                    <a:p>
                      <a:pPr algn="r" fontAlgn="b"/>
                      <a:r>
                        <a:rPr lang="en-US" sz="1100" b="1" i="1" u="none" strike="noStrike">
                          <a:solidFill>
                            <a:srgbClr val="000000"/>
                          </a:solidFill>
                          <a:latin typeface="Verdana" pitchFamily="34" charset="0"/>
                          <a:ea typeface="Verdana" pitchFamily="34" charset="0"/>
                          <a:cs typeface="Verdana" pitchFamily="34" charset="0"/>
                        </a:rPr>
                        <a:t>skipped question</a:t>
                      </a:r>
                    </a:p>
                  </a:txBody>
                  <a:tcPr marL="0" marR="0" marT="0" marB="0" anchor="b">
                    <a:lnL>
                      <a:noFill/>
                    </a:lnL>
                    <a:lnR>
                      <a:noFill/>
                    </a:lnR>
                    <a:lnT>
                      <a:noFill/>
                    </a:lnT>
                    <a:lnB>
                      <a:noFill/>
                    </a:lnB>
                    <a:solidFill>
                      <a:srgbClr val="DDDDDD"/>
                    </a:solidFill>
                  </a:tcPr>
                </a:tc>
                <a:tc hMerge="1">
                  <a:txBody>
                    <a:bodyPr/>
                    <a:lstStyle/>
                    <a:p>
                      <a:endParaRPr lang="ru-RU"/>
                    </a:p>
                  </a:txBody>
                  <a:tcPr/>
                </a:tc>
                <a:tc hMerge="1">
                  <a:txBody>
                    <a:bodyPr/>
                    <a:lstStyle/>
                    <a:p>
                      <a:endParaRPr lang="ru-RU"/>
                    </a:p>
                  </a:txBody>
                  <a:tcPr/>
                </a:tc>
                <a:tc>
                  <a:txBody>
                    <a:bodyPr/>
                    <a:lstStyle/>
                    <a:p>
                      <a:pPr algn="r" fontAlgn="b"/>
                      <a:r>
                        <a:rPr lang="ru-RU" sz="1100" b="1" i="0" u="none" strike="noStrike" dirty="0">
                          <a:solidFill>
                            <a:srgbClr val="000000"/>
                          </a:solidFill>
                          <a:latin typeface="Verdana" pitchFamily="34" charset="0"/>
                          <a:ea typeface="Verdana" pitchFamily="34" charset="0"/>
                          <a:cs typeface="Verdana" pitchFamily="34" charset="0"/>
                        </a:rPr>
                        <a:t>14</a:t>
                      </a:r>
                    </a:p>
                  </a:txBody>
                  <a:tcPr marL="0" marR="0" marT="0" marB="0" anchor="b">
                    <a:lnL>
                      <a:noFill/>
                    </a:lnL>
                    <a:lnR>
                      <a:noFill/>
                    </a:lnR>
                    <a:lnT>
                      <a:noFill/>
                    </a:lnT>
                    <a:lnB>
                      <a:noFill/>
                    </a:lnB>
                    <a:solidFill>
                      <a:srgbClr val="DDDDDD"/>
                    </a:solidFill>
                  </a:tcPr>
                </a:tc>
              </a:tr>
            </a:tbl>
          </a:graphicData>
        </a:graphic>
      </p:graphicFrame>
      <p:graphicFrame>
        <p:nvGraphicFramePr>
          <p:cNvPr id="9" name="Chart 8"/>
          <p:cNvGraphicFramePr>
            <a:graphicFrameLocks/>
          </p:cNvGraphicFramePr>
          <p:nvPr/>
        </p:nvGraphicFramePr>
        <p:xfrm>
          <a:off x="5410200" y="1828800"/>
          <a:ext cx="3457575" cy="16668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52400" y="6452734"/>
            <a:ext cx="7848600" cy="230832"/>
          </a:xfrm>
          <a:prstGeom prst="rect">
            <a:avLst/>
          </a:prstGeom>
          <a:noFill/>
        </p:spPr>
        <p:txBody>
          <a:bodyPr wrap="square" rtlCol="0">
            <a:spAutoFit/>
          </a:bodyPr>
          <a:lstStyle/>
          <a:p>
            <a:r>
              <a:rPr lang="en-US" sz="900" dirty="0" smtClean="0">
                <a:latin typeface="Verdana" pitchFamily="34" charset="0"/>
                <a:ea typeface="Verdana" pitchFamily="34" charset="0"/>
                <a:cs typeface="Verdana" pitchFamily="34" charset="0"/>
              </a:rPr>
              <a:t>*For research of training evaluation was used </a:t>
            </a:r>
            <a:r>
              <a:rPr lang="en-US" sz="900" dirty="0" err="1" smtClean="0">
                <a:latin typeface="Verdana" pitchFamily="34" charset="0"/>
                <a:ea typeface="Verdana" pitchFamily="34" charset="0"/>
                <a:cs typeface="Verdana" pitchFamily="34" charset="0"/>
              </a:rPr>
              <a:t>Surveymonkey</a:t>
            </a:r>
            <a:r>
              <a:rPr lang="en-US" sz="900" dirty="0" smtClean="0">
                <a:latin typeface="Verdana" pitchFamily="34" charset="0"/>
                <a:ea typeface="Verdana" pitchFamily="34" charset="0"/>
                <a:cs typeface="Verdana" pitchFamily="34" charset="0"/>
              </a:rPr>
              <a:t> source: http://www.surveymonkey.net/</a:t>
            </a:r>
            <a:endParaRPr lang="ru-RU" sz="900" dirty="0">
              <a:latin typeface="Verdana" pitchFamily="34" charset="0"/>
              <a:ea typeface="Verdana" pitchFamily="34" charset="0"/>
              <a:cs typeface="Verdana"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2354449" y="3163669"/>
            <a:ext cx="4294766" cy="646331"/>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Visiting Schools</a:t>
            </a:r>
            <a:endParaRPr lang="ru-RU" sz="3600" b="1"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of Teacher Trainings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11" name="Picture 10" descr="saguramo.JPG"/>
          <p:cNvPicPr>
            <a:picLocks noChangeAspect="1"/>
          </p:cNvPicPr>
          <p:nvPr/>
        </p:nvPicPr>
        <p:blipFill>
          <a:blip r:embed="rId3" cstate="print"/>
          <a:stretch>
            <a:fillRect/>
          </a:stretch>
        </p:blipFill>
        <p:spPr>
          <a:xfrm>
            <a:off x="1219200" y="4193286"/>
            <a:ext cx="2122985" cy="2133600"/>
          </a:xfrm>
          <a:prstGeom prst="rect">
            <a:avLst/>
          </a:prstGeom>
        </p:spPr>
      </p:pic>
      <p:pic>
        <p:nvPicPr>
          <p:cNvPr id="14" name="Picture 13" descr="Mtsxeta.JPG"/>
          <p:cNvPicPr>
            <a:picLocks noChangeAspect="1"/>
          </p:cNvPicPr>
          <p:nvPr/>
        </p:nvPicPr>
        <p:blipFill>
          <a:blip r:embed="rId4" cstate="print"/>
          <a:stretch>
            <a:fillRect/>
          </a:stretch>
        </p:blipFill>
        <p:spPr>
          <a:xfrm rot="20724550">
            <a:off x="473618" y="1768228"/>
            <a:ext cx="2224464" cy="2230026"/>
          </a:xfrm>
          <a:prstGeom prst="rect">
            <a:avLst/>
          </a:prstGeom>
        </p:spPr>
      </p:pic>
      <p:pic>
        <p:nvPicPr>
          <p:cNvPr id="15" name="Picture 14" descr="Tbilisi #1 (2).JPG"/>
          <p:cNvPicPr>
            <a:picLocks noChangeAspect="1"/>
          </p:cNvPicPr>
          <p:nvPr/>
        </p:nvPicPr>
        <p:blipFill>
          <a:blip r:embed="rId5" cstate="print"/>
          <a:stretch>
            <a:fillRect/>
          </a:stretch>
        </p:blipFill>
        <p:spPr>
          <a:xfrm>
            <a:off x="3457222" y="4193286"/>
            <a:ext cx="2112475" cy="2133600"/>
          </a:xfrm>
          <a:prstGeom prst="rect">
            <a:avLst/>
          </a:prstGeom>
        </p:spPr>
      </p:pic>
      <p:pic>
        <p:nvPicPr>
          <p:cNvPr id="18" name="Picture 17" descr="Tbilisi 51.JPG"/>
          <p:cNvPicPr>
            <a:picLocks noChangeAspect="1"/>
          </p:cNvPicPr>
          <p:nvPr/>
        </p:nvPicPr>
        <p:blipFill>
          <a:blip r:embed="rId6" cstate="print"/>
          <a:stretch>
            <a:fillRect/>
          </a:stretch>
        </p:blipFill>
        <p:spPr>
          <a:xfrm>
            <a:off x="5689601" y="4191000"/>
            <a:ext cx="2168412" cy="2135886"/>
          </a:xfrm>
          <a:prstGeom prst="rect">
            <a:avLst/>
          </a:prstGeom>
        </p:spPr>
      </p:pic>
      <p:pic>
        <p:nvPicPr>
          <p:cNvPr id="19" name="Picture 18" descr="Tbilisi 62.JPG"/>
          <p:cNvPicPr>
            <a:picLocks noChangeAspect="1"/>
          </p:cNvPicPr>
          <p:nvPr/>
        </p:nvPicPr>
        <p:blipFill>
          <a:blip r:embed="rId7" cstate="print"/>
          <a:stretch>
            <a:fillRect/>
          </a:stretch>
        </p:blipFill>
        <p:spPr>
          <a:xfrm>
            <a:off x="3588960" y="1600200"/>
            <a:ext cx="2202240" cy="2163700"/>
          </a:xfrm>
          <a:prstGeom prst="rect">
            <a:avLst/>
          </a:prstGeom>
        </p:spPr>
      </p:pic>
      <p:pic>
        <p:nvPicPr>
          <p:cNvPr id="20" name="Picture 19" descr="tskaltubo.JPG"/>
          <p:cNvPicPr>
            <a:picLocks noChangeAspect="1"/>
          </p:cNvPicPr>
          <p:nvPr/>
        </p:nvPicPr>
        <p:blipFill>
          <a:blip r:embed="rId8" cstate="print"/>
          <a:stretch>
            <a:fillRect/>
          </a:stretch>
        </p:blipFill>
        <p:spPr>
          <a:xfrm rot="1208995">
            <a:off x="6412985" y="1949407"/>
            <a:ext cx="2422344" cy="22225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pic>
        <p:nvPicPr>
          <p:cNvPr id="4" name="Picture 3" descr="Gori #1.JPG"/>
          <p:cNvPicPr>
            <a:picLocks noChangeAspect="1"/>
          </p:cNvPicPr>
          <p:nvPr/>
        </p:nvPicPr>
        <p:blipFill>
          <a:blip r:embed="rId3" cstate="print"/>
          <a:stretch>
            <a:fillRect/>
          </a:stretch>
        </p:blipFill>
        <p:spPr>
          <a:xfrm>
            <a:off x="3505200" y="4124706"/>
            <a:ext cx="2209800" cy="2276094"/>
          </a:xfrm>
          <a:prstGeom prst="rect">
            <a:avLst/>
          </a:prstGeom>
        </p:spPr>
      </p:pic>
      <p:pic>
        <p:nvPicPr>
          <p:cNvPr id="6" name="Picture 5" descr="kutaisi2.JPG"/>
          <p:cNvPicPr>
            <a:picLocks noChangeAspect="1"/>
          </p:cNvPicPr>
          <p:nvPr/>
        </p:nvPicPr>
        <p:blipFill>
          <a:blip r:embed="rId4" cstate="print"/>
          <a:stretch>
            <a:fillRect/>
          </a:stretch>
        </p:blipFill>
        <p:spPr>
          <a:xfrm rot="20537761">
            <a:off x="508338" y="2373106"/>
            <a:ext cx="2421588" cy="2216912"/>
          </a:xfrm>
          <a:prstGeom prst="rect">
            <a:avLst/>
          </a:prstGeom>
        </p:spPr>
      </p:pic>
      <p:pic>
        <p:nvPicPr>
          <p:cNvPr id="7" name="Picture 6" descr="sagarejo.JPG"/>
          <p:cNvPicPr>
            <a:picLocks noChangeAspect="1"/>
          </p:cNvPicPr>
          <p:nvPr/>
        </p:nvPicPr>
        <p:blipFill>
          <a:blip r:embed="rId5" cstate="print"/>
          <a:stretch>
            <a:fillRect/>
          </a:stretch>
        </p:blipFill>
        <p:spPr>
          <a:xfrm>
            <a:off x="3505200" y="1600200"/>
            <a:ext cx="2133600" cy="2218944"/>
          </a:xfrm>
          <a:prstGeom prst="rect">
            <a:avLst/>
          </a:prstGeom>
        </p:spPr>
      </p:pic>
      <p:pic>
        <p:nvPicPr>
          <p:cNvPr id="9" name="Picture 8" descr="Tixis xidi.JPG"/>
          <p:cNvPicPr>
            <a:picLocks noChangeAspect="1"/>
          </p:cNvPicPr>
          <p:nvPr/>
        </p:nvPicPr>
        <p:blipFill>
          <a:blip r:embed="rId6" cstate="print"/>
          <a:stretch>
            <a:fillRect/>
          </a:stretch>
        </p:blipFill>
        <p:spPr>
          <a:xfrm rot="1061177">
            <a:off x="6185055" y="2368648"/>
            <a:ext cx="2433234" cy="246973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676400"/>
            <a:ext cx="8613648" cy="4724400"/>
          </a:xfrm>
        </p:spPr>
        <p:txBody>
          <a:bodyPr>
            <a:normAutofit lnSpcReduction="10000"/>
          </a:bodyPr>
          <a:lstStyle/>
          <a:p>
            <a:pPr lvl="0"/>
            <a:r>
              <a:rPr lang="en-US" sz="2000" dirty="0" smtClean="0">
                <a:latin typeface="Verdana" pitchFamily="34" charset="0"/>
                <a:ea typeface="Verdana" pitchFamily="34" charset="0"/>
                <a:cs typeface="Verdana" pitchFamily="34" charset="0"/>
              </a:rPr>
              <a:t>Class work is devoted to working on the paper, the blackboard and the </a:t>
            </a:r>
            <a:r>
              <a:rPr lang="en-US" sz="2000" dirty="0" err="1" smtClean="0">
                <a:latin typeface="Verdana" pitchFamily="34" charset="0"/>
                <a:ea typeface="Verdana" pitchFamily="34" charset="0"/>
                <a:cs typeface="Verdana" pitchFamily="34" charset="0"/>
              </a:rPr>
              <a:t>Buki</a:t>
            </a:r>
            <a:r>
              <a:rPr lang="en-US" sz="2000" dirty="0" smtClean="0">
                <a:latin typeface="Verdana" pitchFamily="34" charset="0"/>
                <a:ea typeface="Verdana" pitchFamily="34" charset="0"/>
                <a:cs typeface="Verdana" pitchFamily="34" charset="0"/>
              </a:rPr>
              <a:t>. Teachers typically use the </a:t>
            </a:r>
            <a:r>
              <a:rPr lang="en-US" sz="2000" dirty="0" err="1" smtClean="0">
                <a:latin typeface="Verdana" pitchFamily="34" charset="0"/>
                <a:ea typeface="Verdana" pitchFamily="34" charset="0"/>
                <a:cs typeface="Verdana" pitchFamily="34" charset="0"/>
              </a:rPr>
              <a:t>Bukies</a:t>
            </a:r>
            <a:r>
              <a:rPr lang="en-US" sz="2000" dirty="0" smtClean="0">
                <a:latin typeface="Verdana" pitchFamily="34" charset="0"/>
                <a:ea typeface="Verdana" pitchFamily="34" charset="0"/>
                <a:cs typeface="Verdana" pitchFamily="34" charset="0"/>
              </a:rPr>
              <a:t> as additional tool for 10-15 minutes during the lesson; Lesson time is 35 minute; </a:t>
            </a:r>
          </a:p>
          <a:p>
            <a:pPr lvl="0"/>
            <a:endParaRPr lang="en-US" sz="2000" dirty="0" smtClean="0">
              <a:latin typeface="Verdana" pitchFamily="34" charset="0"/>
              <a:ea typeface="Verdana" pitchFamily="34" charset="0"/>
              <a:cs typeface="Verdana" pitchFamily="34" charset="0"/>
            </a:endParaRPr>
          </a:p>
          <a:p>
            <a:pPr lvl="0"/>
            <a:r>
              <a:rPr lang="en-US" sz="2000" dirty="0" smtClean="0">
                <a:latin typeface="Verdana" pitchFamily="34" charset="0"/>
                <a:ea typeface="Verdana" pitchFamily="34" charset="0"/>
                <a:cs typeface="Verdana" pitchFamily="34" charset="0"/>
              </a:rPr>
              <a:t>Teachers are using educational software on Mathematics, Georgian Language, Natural science and Art lessons;</a:t>
            </a:r>
          </a:p>
          <a:p>
            <a:pPr lvl="0">
              <a:buNone/>
            </a:pPr>
            <a:r>
              <a:rPr lang="en-US" sz="2000" dirty="0" smtClean="0">
                <a:latin typeface="Verdana" pitchFamily="34" charset="0"/>
                <a:ea typeface="Verdana" pitchFamily="34" charset="0"/>
                <a:cs typeface="Verdana" pitchFamily="34" charset="0"/>
              </a:rPr>
              <a:t> </a:t>
            </a:r>
          </a:p>
          <a:p>
            <a:pPr lvl="0"/>
            <a:r>
              <a:rPr lang="en-US" sz="2000" dirty="0" smtClean="0">
                <a:latin typeface="Verdana" pitchFamily="34" charset="0"/>
                <a:ea typeface="Verdana" pitchFamily="34" charset="0"/>
                <a:cs typeface="Verdana" pitchFamily="34" charset="0"/>
              </a:rPr>
              <a:t>Many teachers are using their </a:t>
            </a:r>
            <a:r>
              <a:rPr lang="en-US" sz="2000" dirty="0" err="1" smtClean="0">
                <a:latin typeface="Verdana" pitchFamily="34" charset="0"/>
                <a:ea typeface="Verdana" pitchFamily="34" charset="0"/>
                <a:cs typeface="Verdana" pitchFamily="34" charset="0"/>
              </a:rPr>
              <a:t>Buki</a:t>
            </a:r>
            <a:r>
              <a:rPr lang="en-US" sz="2000" dirty="0" smtClean="0">
                <a:latin typeface="Verdana" pitchFamily="34" charset="0"/>
                <a:ea typeface="Verdana" pitchFamily="34" charset="0"/>
                <a:cs typeface="Verdana" pitchFamily="34" charset="0"/>
              </a:rPr>
              <a:t> to create simple worksheets in PowerPoint and Word to distribute to students with file sharing help.  </a:t>
            </a:r>
          </a:p>
          <a:p>
            <a:pPr lvl="0"/>
            <a:endParaRPr lang="en-US" sz="2000" dirty="0" smtClean="0">
              <a:latin typeface="Verdana" pitchFamily="34" charset="0"/>
              <a:ea typeface="Verdana" pitchFamily="34" charset="0"/>
              <a:cs typeface="Verdana" pitchFamily="34" charset="0"/>
            </a:endParaRPr>
          </a:p>
          <a:p>
            <a:pPr lvl="0">
              <a:buNone/>
            </a:pPr>
            <a:r>
              <a:rPr lang="en-US" sz="2000" dirty="0" smtClean="0">
                <a:latin typeface="Verdana" pitchFamily="34" charset="0"/>
                <a:ea typeface="Verdana" pitchFamily="34" charset="0"/>
                <a:cs typeface="Verdana" pitchFamily="34" charset="0"/>
              </a:rPr>
              <a:t>Some samples of teacher works:</a:t>
            </a:r>
          </a:p>
          <a:p>
            <a:pPr lvl="0">
              <a:buNone/>
            </a:pPr>
            <a:endParaRPr lang="en-US" sz="2000" dirty="0" smtClean="0">
              <a:latin typeface="Verdana" pitchFamily="34" charset="0"/>
              <a:ea typeface="Verdana" pitchFamily="34" charset="0"/>
              <a:cs typeface="Verdana" pitchFamily="34" charset="0"/>
            </a:endParaRPr>
          </a:p>
          <a:p>
            <a:pPr lvl="0">
              <a:buNone/>
            </a:pPr>
            <a:r>
              <a:rPr lang="en-US" sz="2000" dirty="0" smtClean="0">
                <a:latin typeface="Verdana" pitchFamily="34" charset="0"/>
                <a:ea typeface="Verdana" pitchFamily="34" charset="0"/>
                <a:cs typeface="Verdana" pitchFamily="34" charset="0"/>
                <a:hlinkClick r:id="rId3"/>
              </a:rPr>
              <a:t>http://youtu.be/KdIgVacrVEQ</a:t>
            </a:r>
            <a:r>
              <a:rPr lang="en-US" sz="2000" dirty="0" smtClean="0">
                <a:latin typeface="Verdana" pitchFamily="34" charset="0"/>
                <a:ea typeface="Verdana" pitchFamily="34" charset="0"/>
                <a:cs typeface="Verdana" pitchFamily="34" charset="0"/>
              </a:rPr>
              <a:t>    Slideshow – Georgian </a:t>
            </a:r>
            <a:r>
              <a:rPr lang="en-US" sz="2000" dirty="0" err="1" smtClean="0">
                <a:latin typeface="Verdana" pitchFamily="34" charset="0"/>
                <a:ea typeface="Verdana" pitchFamily="34" charset="0"/>
                <a:cs typeface="Verdana" pitchFamily="34" charset="0"/>
              </a:rPr>
              <a:t>Rtveli</a:t>
            </a:r>
            <a:r>
              <a:rPr lang="en-US" sz="2000" dirty="0" smtClean="0">
                <a:latin typeface="Verdana" pitchFamily="34" charset="0"/>
                <a:ea typeface="Verdana" pitchFamily="34" charset="0"/>
                <a:cs typeface="Verdana" pitchFamily="34" charset="0"/>
              </a:rPr>
              <a:t>              </a:t>
            </a:r>
            <a:endParaRPr lang="ru-RU" sz="2000" dirty="0">
              <a:latin typeface="Verdana" pitchFamily="34" charset="0"/>
              <a:ea typeface="Verdana" pitchFamily="34" charset="0"/>
              <a:cs typeface="Verdana" pitchFamily="34" charset="0"/>
            </a:endParaRPr>
          </a:p>
        </p:txBody>
      </p:sp>
      <p:sp>
        <p:nvSpPr>
          <p:cNvPr id="4"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5" name="Picture 4" descr="Logo_U&amp;T.jpg"/>
          <p:cNvPicPr>
            <a:picLocks noChangeAspect="1"/>
          </p:cNvPicPr>
          <p:nvPr/>
        </p:nvPicPr>
        <p:blipFill>
          <a:blip r:embed="rId4" cstate="print"/>
          <a:stretch>
            <a:fillRect/>
          </a:stretch>
        </p:blipFill>
        <p:spPr>
          <a:xfrm>
            <a:off x="185451" y="178834"/>
            <a:ext cx="1109949" cy="1079644"/>
          </a:xfrm>
          <a:prstGeom prst="rect">
            <a:avLst/>
          </a:prstGeom>
        </p:spPr>
      </p:pic>
      <p:graphicFrame>
        <p:nvGraphicFramePr>
          <p:cNvPr id="9" name="Object 8">
            <a:hlinkClick r:id="" action="ppaction://ole?verb=0"/>
          </p:cNvPr>
          <p:cNvGraphicFramePr>
            <a:graphicFrameLocks noChangeAspect="1"/>
          </p:cNvGraphicFramePr>
          <p:nvPr/>
        </p:nvGraphicFramePr>
        <p:xfrm>
          <a:off x="4648199" y="4953000"/>
          <a:ext cx="1535288" cy="1295400"/>
        </p:xfrm>
        <a:graphic>
          <a:graphicData uri="http://schemas.openxmlformats.org/presentationml/2006/ole">
            <mc:AlternateContent xmlns:mc="http://schemas.openxmlformats.org/markup-compatibility/2006">
              <mc:Choice xmlns:v="urn:schemas-microsoft-com:vml" Requires="v">
                <p:oleObj spid="_x0000_s41993" name="Presentation" showAsIcon="1" r:id="rId5" imgW="914400" imgH="771480" progId="PowerPoint.Show.12">
                  <p:embed/>
                </p:oleObj>
              </mc:Choice>
              <mc:Fallback>
                <p:oleObj name="Presentation" showAsIcon="1" r:id="rId5" imgW="914400" imgH="771480" progId="PowerPoint.Show.12">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199" y="4953000"/>
                        <a:ext cx="1535288" cy="129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a:hlinkClick r:id="" action="ppaction://ole?verb=0"/>
          </p:cNvPr>
          <p:cNvGraphicFramePr>
            <a:graphicFrameLocks noChangeAspect="1"/>
          </p:cNvGraphicFramePr>
          <p:nvPr/>
        </p:nvGraphicFramePr>
        <p:xfrm>
          <a:off x="5638800" y="4953000"/>
          <a:ext cx="1447800" cy="1221581"/>
        </p:xfrm>
        <a:graphic>
          <a:graphicData uri="http://schemas.openxmlformats.org/presentationml/2006/ole">
            <mc:AlternateContent xmlns:mc="http://schemas.openxmlformats.org/markup-compatibility/2006">
              <mc:Choice xmlns:v="urn:schemas-microsoft-com:vml" Requires="v">
                <p:oleObj spid="_x0000_s41994" name="Presentation" showAsIcon="1" r:id="rId7" imgW="914400" imgH="771480" progId="PowerPoint.Show.12">
                  <p:embed/>
                </p:oleObj>
              </mc:Choice>
              <mc:Fallback>
                <p:oleObj name="Presentation" showAsIcon="1" r:id="rId7" imgW="914400" imgH="771480" progId="PowerPoint.Show.12">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8800" y="4953000"/>
                        <a:ext cx="1447800" cy="122158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603248"/>
            <a:ext cx="8613648" cy="4873752"/>
          </a:xfrm>
        </p:spPr>
        <p:txBody>
          <a:bodyPr>
            <a:normAutofit lnSpcReduction="10000"/>
          </a:bodyPr>
          <a:lstStyle/>
          <a:p>
            <a:pPr lvl="0"/>
            <a:r>
              <a:rPr lang="en-US" sz="2000" dirty="0" smtClean="0">
                <a:latin typeface="Verdana" pitchFamily="34" charset="0"/>
                <a:ea typeface="Verdana" pitchFamily="34" charset="0"/>
                <a:cs typeface="Verdana" pitchFamily="34" charset="0"/>
              </a:rPr>
              <a:t>Teachers are creating and save question banks with questions and sharing to students via Quiz module.</a:t>
            </a:r>
          </a:p>
          <a:p>
            <a:pPr lvl="0">
              <a:buNone/>
            </a:pPr>
            <a:endParaRPr lang="en-US" sz="2000" dirty="0" smtClean="0">
              <a:latin typeface="Verdana" pitchFamily="34" charset="0"/>
              <a:ea typeface="Verdana" pitchFamily="34" charset="0"/>
              <a:cs typeface="Verdana" pitchFamily="34" charset="0"/>
            </a:endParaRPr>
          </a:p>
          <a:p>
            <a:pPr lvl="0">
              <a:buNone/>
            </a:pPr>
            <a:r>
              <a:rPr lang="en-US" sz="2000" dirty="0" smtClean="0">
                <a:latin typeface="Verdana" pitchFamily="34" charset="0"/>
                <a:ea typeface="Verdana" pitchFamily="34" charset="0"/>
                <a:cs typeface="Verdana" pitchFamily="34" charset="0"/>
              </a:rPr>
              <a:t>Some samples of Quiz:</a:t>
            </a:r>
          </a:p>
          <a:p>
            <a:pPr lvl="0">
              <a:buNone/>
            </a:pPr>
            <a:r>
              <a:rPr lang="en-US" sz="2000" dirty="0" smtClean="0">
                <a:latin typeface="Verdana" pitchFamily="34" charset="0"/>
                <a:ea typeface="Verdana" pitchFamily="34" charset="0"/>
                <a:cs typeface="Verdana" pitchFamily="34" charset="0"/>
              </a:rPr>
              <a:t> </a:t>
            </a:r>
          </a:p>
          <a:p>
            <a:pPr lvl="0"/>
            <a:r>
              <a:rPr lang="en-US" sz="2000" dirty="0" smtClean="0">
                <a:latin typeface="Verdana" pitchFamily="34" charset="0"/>
                <a:ea typeface="Verdana" pitchFamily="34" charset="0"/>
                <a:cs typeface="Verdana" pitchFamily="34" charset="0"/>
              </a:rPr>
              <a:t>Students are answering with pleasure to questions and sending back to teachers;  </a:t>
            </a:r>
          </a:p>
          <a:p>
            <a:pPr lvl="0"/>
            <a:endParaRPr lang="en-US" sz="2000" dirty="0" smtClean="0"/>
          </a:p>
          <a:p>
            <a:pPr lvl="0"/>
            <a:r>
              <a:rPr lang="en-US" sz="2000" dirty="0" smtClean="0">
                <a:latin typeface="Verdana" pitchFamily="34" charset="0"/>
                <a:ea typeface="Verdana" pitchFamily="34" charset="0"/>
                <a:cs typeface="Verdana" pitchFamily="34" charset="0"/>
              </a:rPr>
              <a:t>Teachers are sharing their desktop through the Classroom Management software, and taking the students through a lesson. </a:t>
            </a:r>
          </a:p>
          <a:p>
            <a:pPr lvl="0"/>
            <a:endParaRPr lang="en-US" sz="2000" dirty="0" smtClean="0">
              <a:latin typeface="Verdana" pitchFamily="34" charset="0"/>
              <a:ea typeface="Verdana" pitchFamily="34" charset="0"/>
              <a:cs typeface="Verdana" pitchFamily="34" charset="0"/>
            </a:endParaRPr>
          </a:p>
          <a:p>
            <a:pPr lvl="0">
              <a:buNone/>
            </a:pPr>
            <a:r>
              <a:rPr lang="en-US" sz="2000" dirty="0" smtClean="0">
                <a:latin typeface="Verdana" pitchFamily="34" charset="0"/>
                <a:ea typeface="Verdana" pitchFamily="34" charset="0"/>
                <a:cs typeface="Verdana" pitchFamily="34" charset="0"/>
                <a:hlinkClick r:id="rId3"/>
              </a:rPr>
              <a:t>http://youtu.be/XitWLV8m0Kg</a:t>
            </a:r>
            <a:r>
              <a:rPr lang="en-US" sz="2000" dirty="0" smtClean="0">
                <a:latin typeface="Verdana" pitchFamily="34" charset="0"/>
                <a:ea typeface="Verdana" pitchFamily="34" charset="0"/>
                <a:cs typeface="Verdana" pitchFamily="34" charset="0"/>
              </a:rPr>
              <a:t>  Some Video from lesson;</a:t>
            </a:r>
          </a:p>
          <a:p>
            <a:pPr lvl="0">
              <a:buNone/>
            </a:pPr>
            <a:r>
              <a:rPr lang="en-US" sz="2000" dirty="0" smtClean="0">
                <a:latin typeface="Verdana" pitchFamily="34" charset="0"/>
                <a:ea typeface="Verdana" pitchFamily="34" charset="0"/>
                <a:cs typeface="Verdana" pitchFamily="34" charset="0"/>
              </a:rPr>
              <a:t>                </a:t>
            </a:r>
            <a:endParaRPr lang="ru-RU" sz="2000" dirty="0">
              <a:latin typeface="Verdana" pitchFamily="34" charset="0"/>
              <a:ea typeface="Verdana" pitchFamily="34" charset="0"/>
              <a:cs typeface="Verdana" pitchFamily="34" charset="0"/>
            </a:endParaRPr>
          </a:p>
        </p:txBody>
      </p:sp>
      <p:sp>
        <p:nvSpPr>
          <p:cNvPr id="4"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5" name="Picture 4" descr="Logo_U&amp;T.jpg"/>
          <p:cNvPicPr>
            <a:picLocks noChangeAspect="1"/>
          </p:cNvPicPr>
          <p:nvPr/>
        </p:nvPicPr>
        <p:blipFill>
          <a:blip r:embed="rId4" cstate="print"/>
          <a:stretch>
            <a:fillRect/>
          </a:stretch>
        </p:blipFill>
        <p:spPr>
          <a:xfrm>
            <a:off x="185451" y="178834"/>
            <a:ext cx="1109949" cy="1079644"/>
          </a:xfrm>
          <a:prstGeom prst="rect">
            <a:avLst/>
          </a:prstGeom>
        </p:spPr>
      </p:pic>
      <p:graphicFrame>
        <p:nvGraphicFramePr>
          <p:cNvPr id="7" name="Object 6"/>
          <p:cNvGraphicFramePr>
            <a:graphicFrameLocks noChangeAspect="1"/>
          </p:cNvGraphicFramePr>
          <p:nvPr/>
        </p:nvGraphicFramePr>
        <p:xfrm>
          <a:off x="3505200" y="2286000"/>
          <a:ext cx="1205089" cy="1016794"/>
        </p:xfrm>
        <a:graphic>
          <a:graphicData uri="http://schemas.openxmlformats.org/presentationml/2006/ole">
            <mc:AlternateContent xmlns:mc="http://schemas.openxmlformats.org/markup-compatibility/2006">
              <mc:Choice xmlns:v="urn:schemas-microsoft-com:vml" Requires="v">
                <p:oleObj spid="_x0000_s43016" name="Packager Shell Object" showAsIcon="1" r:id="rId5" imgW="914400" imgH="771480" progId="Package">
                  <p:embed/>
                </p:oleObj>
              </mc:Choice>
              <mc:Fallback>
                <p:oleObj name="Packager Shell Object" showAsIcon="1" r:id="rId5" imgW="914400" imgH="771480" progId="Package">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2286000"/>
                        <a:ext cx="1205089" cy="10167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nvGraphicFramePr>
        <p:xfrm>
          <a:off x="4738511" y="2286000"/>
          <a:ext cx="1205089" cy="1016794"/>
        </p:xfrm>
        <a:graphic>
          <a:graphicData uri="http://schemas.openxmlformats.org/presentationml/2006/ole">
            <mc:AlternateContent xmlns:mc="http://schemas.openxmlformats.org/markup-compatibility/2006">
              <mc:Choice xmlns:v="urn:schemas-microsoft-com:vml" Requires="v">
                <p:oleObj spid="_x0000_s43017" name="Packager Shell Object" showAsIcon="1" r:id="rId7" imgW="914400" imgH="771480" progId="Package">
                  <p:embed/>
                </p:oleObj>
              </mc:Choice>
              <mc:Fallback>
                <p:oleObj name="Packager Shell Object" showAsIcon="1" r:id="rId7" imgW="914400" imgH="771480" progId="Package">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38511" y="2286000"/>
                        <a:ext cx="1205089" cy="10167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
        <p:nvSpPr>
          <p:cNvPr id="6" name="Rectangle 5"/>
          <p:cNvSpPr/>
          <p:nvPr/>
        </p:nvSpPr>
        <p:spPr>
          <a:xfrm>
            <a:off x="1836763" y="2895600"/>
            <a:ext cx="5205271" cy="646331"/>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Highlighted Issues </a:t>
            </a:r>
            <a:endParaRPr lang="ru-RU" sz="3600" b="1" dirty="0">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4" name="Rectangle 3"/>
          <p:cNvSpPr/>
          <p:nvPr/>
        </p:nvSpPr>
        <p:spPr>
          <a:xfrm>
            <a:off x="228600" y="1542395"/>
            <a:ext cx="8534400" cy="4708981"/>
          </a:xfrm>
          <a:prstGeom prst="rect">
            <a:avLst/>
          </a:prstGeom>
        </p:spPr>
        <p:txBody>
          <a:bodyPr wrap="square">
            <a:spAutoFit/>
          </a:bodyPr>
          <a:lstStyle/>
          <a:p>
            <a:pPr>
              <a:buFont typeface="Arial" pitchFamily="34" charset="0"/>
              <a:buChar char="•"/>
            </a:pPr>
            <a:r>
              <a:rPr lang="en-US" sz="2000" dirty="0" smtClean="0">
                <a:latin typeface="Verdana" pitchFamily="34" charset="0"/>
                <a:ea typeface="Verdana" pitchFamily="34" charset="0"/>
                <a:cs typeface="Verdana" pitchFamily="34" charset="0"/>
              </a:rPr>
              <a:t> </a:t>
            </a:r>
            <a:r>
              <a:rPr lang="en-US" sz="2000" dirty="0" err="1" smtClean="0">
                <a:latin typeface="Verdana" pitchFamily="34" charset="0"/>
                <a:ea typeface="Verdana" pitchFamily="34" charset="0"/>
                <a:cs typeface="Verdana" pitchFamily="34" charset="0"/>
              </a:rPr>
              <a:t>Buki’s</a:t>
            </a:r>
            <a:r>
              <a:rPr lang="en-US" sz="2000" dirty="0" smtClean="0">
                <a:latin typeface="Verdana" pitchFamily="34" charset="0"/>
                <a:ea typeface="Verdana" pitchFamily="34" charset="0"/>
                <a:cs typeface="Verdana" pitchFamily="34" charset="0"/>
              </a:rPr>
              <a:t> slow boot time - Booting and connecting to the classroom </a:t>
            </a:r>
            <a:r>
              <a:rPr lang="en-US" sz="2000" dirty="0" smtClean="0">
                <a:latin typeface="Verdana" pitchFamily="34" charset="0"/>
                <a:ea typeface="Verdana" pitchFamily="34" charset="0"/>
                <a:cs typeface="Verdana" pitchFamily="34" charset="0"/>
              </a:rPr>
              <a:t>management </a:t>
            </a:r>
            <a:r>
              <a:rPr lang="en-US" sz="2000" dirty="0" smtClean="0">
                <a:latin typeface="Verdana" pitchFamily="34" charset="0"/>
                <a:ea typeface="Verdana" pitchFamily="34" charset="0"/>
                <a:cs typeface="Verdana" pitchFamily="34" charset="0"/>
              </a:rPr>
              <a:t>software is taking 12-15min.</a:t>
            </a:r>
          </a:p>
          <a:p>
            <a:r>
              <a:rPr lang="en-US" sz="2000" dirty="0" smtClean="0">
                <a:latin typeface="Verdana" pitchFamily="34" charset="0"/>
                <a:ea typeface="Verdana" pitchFamily="34" charset="0"/>
                <a:cs typeface="Verdana" pitchFamily="34" charset="0"/>
              </a:rPr>
              <a:t>That’s why teachers need to devote classroom work on the paper and the blackboard.  </a:t>
            </a:r>
          </a:p>
          <a:p>
            <a:pPr lvl="0">
              <a:buFont typeface="Arial" pitchFamily="34" charset="0"/>
              <a:buChar char="•"/>
            </a:pPr>
            <a:endParaRPr lang="en-US" sz="2000" dirty="0" smtClean="0">
              <a:latin typeface="Verdana" pitchFamily="34" charset="0"/>
              <a:ea typeface="Verdana" pitchFamily="34" charset="0"/>
              <a:cs typeface="Verdana" pitchFamily="34" charset="0"/>
            </a:endParaRPr>
          </a:p>
          <a:p>
            <a:pPr lvl="0">
              <a:buFont typeface="Arial" pitchFamily="34" charset="0"/>
              <a:buChar char="•"/>
            </a:pPr>
            <a:r>
              <a:rPr lang="en-US" sz="2000" dirty="0" smtClean="0">
                <a:latin typeface="Verdana" pitchFamily="34" charset="0"/>
                <a:ea typeface="Verdana" pitchFamily="34" charset="0"/>
                <a:cs typeface="Verdana" pitchFamily="34" charset="0"/>
              </a:rPr>
              <a:t> Battery life — the battery work lasts only 35-50 minutes.</a:t>
            </a:r>
          </a:p>
          <a:p>
            <a:pPr lvl="0"/>
            <a:r>
              <a:rPr lang="en-US" sz="2000" dirty="0" smtClean="0">
                <a:latin typeface="Verdana" pitchFamily="34" charset="0"/>
                <a:ea typeface="Verdana" pitchFamily="34" charset="0"/>
                <a:cs typeface="Verdana" pitchFamily="34" charset="0"/>
              </a:rPr>
              <a:t>Sometimes teachers are not able to use it on the second lesson. </a:t>
            </a:r>
          </a:p>
          <a:p>
            <a:pPr lvl="0"/>
            <a:endParaRPr lang="en-US" sz="2000" dirty="0" smtClean="0">
              <a:latin typeface="Verdana" pitchFamily="34" charset="0"/>
              <a:ea typeface="Verdana" pitchFamily="34" charset="0"/>
              <a:cs typeface="Verdana" pitchFamily="34" charset="0"/>
            </a:endParaRPr>
          </a:p>
          <a:p>
            <a:pPr lvl="0">
              <a:buFont typeface="Arial" pitchFamily="34" charset="0"/>
              <a:buChar char="•"/>
            </a:pPr>
            <a:r>
              <a:rPr lang="en-US" sz="2000" dirty="0" smtClean="0">
                <a:latin typeface="Verdana" pitchFamily="34" charset="0"/>
                <a:ea typeface="Verdana" pitchFamily="34" charset="0"/>
                <a:cs typeface="Verdana" pitchFamily="34" charset="0"/>
              </a:rPr>
              <a:t> </a:t>
            </a:r>
            <a:r>
              <a:rPr lang="en-US" sz="2000" dirty="0" err="1" smtClean="0">
                <a:latin typeface="Verdana" pitchFamily="34" charset="0"/>
                <a:ea typeface="Verdana" pitchFamily="34" charset="0"/>
                <a:cs typeface="Verdana" pitchFamily="34" charset="0"/>
              </a:rPr>
              <a:t>Buki</a:t>
            </a:r>
            <a:r>
              <a:rPr lang="en-US" sz="2000" dirty="0" smtClean="0">
                <a:latin typeface="Verdana" pitchFamily="34" charset="0"/>
                <a:ea typeface="Verdana" pitchFamily="34" charset="0"/>
                <a:cs typeface="Verdana" pitchFamily="34" charset="0"/>
              </a:rPr>
              <a:t> screen is too small for teachers, it’s hard </a:t>
            </a:r>
          </a:p>
          <a:p>
            <a:pPr lvl="0"/>
            <a:r>
              <a:rPr lang="en-US" sz="2000" dirty="0" smtClean="0">
                <a:latin typeface="Verdana" pitchFamily="34" charset="0"/>
                <a:ea typeface="Verdana" pitchFamily="34" charset="0"/>
                <a:cs typeface="Verdana" pitchFamily="34" charset="0"/>
              </a:rPr>
              <a:t>to create content on it. It’s small for </a:t>
            </a:r>
            <a:r>
              <a:rPr lang="en-US" sz="2000" dirty="0" err="1" smtClean="0">
                <a:latin typeface="Verdana" pitchFamily="34" charset="0"/>
                <a:ea typeface="Verdana" pitchFamily="34" charset="0"/>
                <a:cs typeface="Verdana" pitchFamily="34" charset="0"/>
              </a:rPr>
              <a:t>mythware</a:t>
            </a:r>
            <a:r>
              <a:rPr lang="en-US" sz="2000" dirty="0" smtClean="0">
                <a:latin typeface="Verdana" pitchFamily="34" charset="0"/>
                <a:ea typeface="Verdana" pitchFamily="34" charset="0"/>
                <a:cs typeface="Verdana" pitchFamily="34" charset="0"/>
              </a:rPr>
              <a:t> </a:t>
            </a:r>
          </a:p>
          <a:p>
            <a:pPr lvl="0"/>
            <a:r>
              <a:rPr lang="en-US" sz="2000" dirty="0" smtClean="0">
                <a:latin typeface="Verdana" pitchFamily="34" charset="0"/>
                <a:ea typeface="Verdana" pitchFamily="34" charset="0"/>
                <a:cs typeface="Verdana" pitchFamily="34" charset="0"/>
              </a:rPr>
              <a:t>screen resolution. </a:t>
            </a:r>
            <a:r>
              <a:rPr lang="en-US" dirty="0" smtClean="0">
                <a:latin typeface="Verdana" pitchFamily="34" charset="0"/>
                <a:ea typeface="Verdana" pitchFamily="34" charset="0"/>
                <a:cs typeface="Verdana" pitchFamily="34" charset="0"/>
              </a:rPr>
              <a:t>We can observe it on the photo. </a:t>
            </a:r>
          </a:p>
          <a:p>
            <a:pPr lvl="0"/>
            <a:r>
              <a:rPr lang="en-US" sz="2000" dirty="0" smtClean="0">
                <a:latin typeface="Verdana" pitchFamily="34" charset="0"/>
                <a:ea typeface="Verdana" pitchFamily="34" charset="0"/>
                <a:cs typeface="Verdana" pitchFamily="34" charset="0"/>
              </a:rPr>
              <a:t>   </a:t>
            </a:r>
          </a:p>
          <a:p>
            <a:pPr lvl="0">
              <a:buFont typeface="Arial" pitchFamily="34" charset="0"/>
              <a:buChar char="•"/>
            </a:pPr>
            <a:r>
              <a:rPr lang="en-US" sz="2000" dirty="0" smtClean="0">
                <a:latin typeface="Verdana" pitchFamily="34" charset="0"/>
                <a:ea typeface="Verdana" pitchFamily="34" charset="0"/>
                <a:cs typeface="Verdana" pitchFamily="34" charset="0"/>
              </a:rPr>
              <a:t> In the big classes over 20 students, some </a:t>
            </a:r>
          </a:p>
          <a:p>
            <a:pPr lvl="0"/>
            <a:r>
              <a:rPr lang="en-US" sz="2000" dirty="0" err="1" smtClean="0">
                <a:latin typeface="Verdana" pitchFamily="34" charset="0"/>
                <a:ea typeface="Verdana" pitchFamily="34" charset="0"/>
                <a:cs typeface="Verdana" pitchFamily="34" charset="0"/>
              </a:rPr>
              <a:t>Bukies</a:t>
            </a:r>
            <a:r>
              <a:rPr lang="en-US" sz="2000" dirty="0" smtClean="0">
                <a:latin typeface="Verdana" pitchFamily="34" charset="0"/>
                <a:ea typeface="Verdana" pitchFamily="34" charset="0"/>
                <a:cs typeface="Verdana" pitchFamily="34" charset="0"/>
              </a:rPr>
              <a:t> have trouble connecting to the teacher, </a:t>
            </a:r>
          </a:p>
          <a:p>
            <a:pPr lvl="0"/>
            <a:r>
              <a:rPr lang="en-US" sz="2000" dirty="0" smtClean="0">
                <a:latin typeface="Verdana" pitchFamily="34" charset="0"/>
                <a:ea typeface="Verdana" pitchFamily="34" charset="0"/>
                <a:cs typeface="Verdana" pitchFamily="34" charset="0"/>
              </a:rPr>
              <a:t>for connecting the all students takes about 2-3min.</a:t>
            </a:r>
            <a:endParaRPr lang="ru-RU" sz="2000" dirty="0">
              <a:latin typeface="Verdana" pitchFamily="34" charset="0"/>
              <a:ea typeface="Verdana" pitchFamily="34" charset="0"/>
              <a:cs typeface="Verdana" pitchFamily="34" charset="0"/>
            </a:endParaRPr>
          </a:p>
        </p:txBody>
      </p:sp>
      <p:pic>
        <p:nvPicPr>
          <p:cNvPr id="74754" name="Picture 2"/>
          <p:cNvPicPr>
            <a:picLocks noChangeAspect="1" noChangeArrowheads="1"/>
          </p:cNvPicPr>
          <p:nvPr/>
        </p:nvPicPr>
        <p:blipFill>
          <a:blip r:embed="rId3" cstate="print"/>
          <a:srcRect/>
          <a:stretch>
            <a:fillRect/>
          </a:stretch>
        </p:blipFill>
        <p:spPr bwMode="auto">
          <a:xfrm>
            <a:off x="6477000" y="3886200"/>
            <a:ext cx="2333843" cy="1905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pic>
        <p:nvPicPr>
          <p:cNvPr id="8" name="Picture 7"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9" name="Rectangle 8"/>
          <p:cNvSpPr/>
          <p:nvPr/>
        </p:nvSpPr>
        <p:spPr>
          <a:xfrm>
            <a:off x="381000" y="1600200"/>
            <a:ext cx="8382000" cy="4801314"/>
          </a:xfrm>
          <a:prstGeom prst="rect">
            <a:avLst/>
          </a:prstGeom>
        </p:spPr>
        <p:txBody>
          <a:bodyPr wrap="square">
            <a:spAutoFit/>
          </a:bodyPr>
          <a:lstStyle/>
          <a:p>
            <a:pPr lvl="0">
              <a:buFont typeface="Arial" pitchFamily="34" charset="0"/>
              <a:buChar char="•"/>
            </a:pPr>
            <a:r>
              <a:rPr lang="en-US" dirty="0" smtClean="0">
                <a:latin typeface="Verdana" pitchFamily="34" charset="0"/>
                <a:ea typeface="Verdana" pitchFamily="34" charset="0"/>
                <a:cs typeface="Verdana" pitchFamily="34" charset="0"/>
              </a:rPr>
              <a:t> Teachers can’t share from their desktops big files and slideshows.  In addition, they expressed frustration with the slow refresh rates (10s of seconds) when they share their desktop and sending quiz to students.</a:t>
            </a:r>
          </a:p>
          <a:p>
            <a:pPr lvl="0"/>
            <a:r>
              <a:rPr lang="en-US" dirty="0" smtClean="0">
                <a:latin typeface="Verdana" pitchFamily="34" charset="0"/>
                <a:ea typeface="Verdana" pitchFamily="34" charset="0"/>
                <a:cs typeface="Verdana" pitchFamily="34" charset="0"/>
                <a:hlinkClick r:id="rId3"/>
              </a:rPr>
              <a:t>http://youtu.be/Y-60sUPkx5U</a:t>
            </a:r>
            <a:r>
              <a:rPr lang="en-US" dirty="0" smtClean="0">
                <a:latin typeface="Verdana" pitchFamily="34" charset="0"/>
                <a:ea typeface="Verdana" pitchFamily="34" charset="0"/>
                <a:cs typeface="Verdana" pitchFamily="34" charset="0"/>
              </a:rPr>
              <a:t> </a:t>
            </a:r>
            <a:endParaRPr lang="ru-RU"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r>
              <a:rPr lang="en-US" dirty="0" smtClean="0">
                <a:latin typeface="Verdana" pitchFamily="34" charset="0"/>
                <a:ea typeface="Verdana" pitchFamily="34" charset="0"/>
                <a:cs typeface="Verdana" pitchFamily="34" charset="0"/>
              </a:rPr>
              <a:t> Received quiz questions on the </a:t>
            </a:r>
          </a:p>
          <a:p>
            <a:pPr lvl="0"/>
            <a:r>
              <a:rPr lang="en-US" dirty="0" smtClean="0">
                <a:latin typeface="Verdana" pitchFamily="34" charset="0"/>
                <a:ea typeface="Verdana" pitchFamily="34" charset="0"/>
                <a:cs typeface="Verdana" pitchFamily="34" charset="0"/>
              </a:rPr>
              <a:t>students desktops are seen too </a:t>
            </a:r>
          </a:p>
          <a:p>
            <a:pPr lvl="0"/>
            <a:r>
              <a:rPr lang="en-US" dirty="0" smtClean="0">
                <a:latin typeface="Verdana" pitchFamily="34" charset="0"/>
                <a:ea typeface="Verdana" pitchFamily="34" charset="0"/>
                <a:cs typeface="Verdana" pitchFamily="34" charset="0"/>
              </a:rPr>
              <a:t>small and they are not able to </a:t>
            </a:r>
          </a:p>
          <a:p>
            <a:pPr lvl="0"/>
            <a:r>
              <a:rPr lang="en-US" dirty="0" smtClean="0">
                <a:latin typeface="Verdana" pitchFamily="34" charset="0"/>
                <a:ea typeface="Verdana" pitchFamily="34" charset="0"/>
                <a:cs typeface="Verdana" pitchFamily="34" charset="0"/>
              </a:rPr>
              <a:t>change font size or make zoom;</a:t>
            </a: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a:p>
            <a:pPr lvl="0">
              <a:buFont typeface="Arial" pitchFamily="34" charset="0"/>
              <a:buChar char="•"/>
            </a:pPr>
            <a:endParaRPr lang="en-US" dirty="0" smtClean="0">
              <a:latin typeface="Verdana" pitchFamily="34" charset="0"/>
              <a:ea typeface="Verdana" pitchFamily="34" charset="0"/>
              <a:cs typeface="Verdana" pitchFamily="34" charset="0"/>
            </a:endParaRPr>
          </a:p>
        </p:txBody>
      </p:sp>
      <p:pic>
        <p:nvPicPr>
          <p:cNvPr id="75778" name="Picture 2"/>
          <p:cNvPicPr>
            <a:picLocks noChangeAspect="1" noChangeArrowheads="1"/>
          </p:cNvPicPr>
          <p:nvPr/>
        </p:nvPicPr>
        <p:blipFill>
          <a:blip r:embed="rId4" cstate="print"/>
          <a:srcRect/>
          <a:stretch>
            <a:fillRect/>
          </a:stretch>
        </p:blipFill>
        <p:spPr bwMode="auto">
          <a:xfrm>
            <a:off x="4343400" y="2743200"/>
            <a:ext cx="2948761" cy="1981200"/>
          </a:xfrm>
          <a:prstGeom prst="rect">
            <a:avLst/>
          </a:prstGeom>
          <a:noFill/>
          <a:ln w="9525">
            <a:noFill/>
            <a:miter lim="800000"/>
            <a:headEnd/>
            <a:tailEnd/>
          </a:ln>
        </p:spPr>
      </p:pic>
      <p:pic>
        <p:nvPicPr>
          <p:cNvPr id="75779" name="Picture 3"/>
          <p:cNvPicPr>
            <a:picLocks noChangeAspect="1" noChangeArrowheads="1"/>
          </p:cNvPicPr>
          <p:nvPr/>
        </p:nvPicPr>
        <p:blipFill>
          <a:blip r:embed="rId5" cstate="print"/>
          <a:srcRect/>
          <a:stretch>
            <a:fillRect/>
          </a:stretch>
        </p:blipFill>
        <p:spPr bwMode="auto">
          <a:xfrm>
            <a:off x="7391400" y="2743200"/>
            <a:ext cx="1443790" cy="1144265"/>
          </a:xfrm>
          <a:prstGeom prst="rect">
            <a:avLst/>
          </a:prstGeom>
          <a:noFill/>
          <a:ln w="9525">
            <a:noFill/>
            <a:miter lim="800000"/>
            <a:headEnd/>
            <a:tailEnd/>
          </a:ln>
        </p:spPr>
      </p:pic>
      <p:pic>
        <p:nvPicPr>
          <p:cNvPr id="75780" name="Picture 4"/>
          <p:cNvPicPr>
            <a:picLocks noChangeAspect="1" noChangeArrowheads="1"/>
          </p:cNvPicPr>
          <p:nvPr/>
        </p:nvPicPr>
        <p:blipFill>
          <a:blip r:embed="rId6" cstate="print"/>
          <a:srcRect/>
          <a:stretch>
            <a:fillRect/>
          </a:stretch>
        </p:blipFill>
        <p:spPr bwMode="auto">
          <a:xfrm>
            <a:off x="7391401" y="3681984"/>
            <a:ext cx="1447800" cy="1042416"/>
          </a:xfrm>
          <a:prstGeom prst="rect">
            <a:avLst/>
          </a:prstGeom>
          <a:noFill/>
          <a:ln w="9525">
            <a:noFill/>
            <a:miter lim="800000"/>
            <a:headEnd/>
            <a:tailEnd/>
          </a:ln>
        </p:spPr>
      </p:pic>
      <p:pic>
        <p:nvPicPr>
          <p:cNvPr id="75781" name="Picture 5"/>
          <p:cNvPicPr>
            <a:picLocks noChangeAspect="1" noChangeArrowheads="1"/>
          </p:cNvPicPr>
          <p:nvPr/>
        </p:nvPicPr>
        <p:blipFill>
          <a:blip r:embed="rId7" cstate="print"/>
          <a:srcRect/>
          <a:stretch>
            <a:fillRect/>
          </a:stretch>
        </p:blipFill>
        <p:spPr bwMode="auto">
          <a:xfrm>
            <a:off x="304800" y="4343401"/>
            <a:ext cx="2822724" cy="1981200"/>
          </a:xfrm>
          <a:prstGeom prst="rect">
            <a:avLst/>
          </a:prstGeom>
          <a:noFill/>
          <a:ln w="9525">
            <a:noFill/>
            <a:miter lim="800000"/>
            <a:headEnd/>
            <a:tailEnd/>
          </a:ln>
        </p:spPr>
      </p:pic>
      <p:sp>
        <p:nvSpPr>
          <p:cNvPr id="11" name="Rectangle 10"/>
          <p:cNvSpPr/>
          <p:nvPr/>
        </p:nvSpPr>
        <p:spPr>
          <a:xfrm>
            <a:off x="3276600" y="5020270"/>
            <a:ext cx="4876800" cy="923330"/>
          </a:xfrm>
          <a:prstGeom prst="rect">
            <a:avLst/>
          </a:prstGeom>
        </p:spPr>
        <p:txBody>
          <a:bodyPr wrap="square">
            <a:spAutoFit/>
          </a:bodyPr>
          <a:lstStyle/>
          <a:p>
            <a:pPr lvl="0">
              <a:buFont typeface="Arial" pitchFamily="34" charset="0"/>
              <a:buChar char="•"/>
            </a:pPr>
            <a:r>
              <a:rPr lang="en-US" dirty="0" smtClean="0">
                <a:latin typeface="Verdana" pitchFamily="34" charset="0"/>
                <a:ea typeface="Verdana" pitchFamily="34" charset="0"/>
                <a:cs typeface="Verdana" pitchFamily="34" charset="0"/>
              </a:rPr>
              <a:t> After answering and saving questions, Quiz results are shown normally with  bigger font size.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_U&amp;T.jpg"/>
          <p:cNvPicPr>
            <a:picLocks noChangeAspect="1"/>
          </p:cNvPicPr>
          <p:nvPr/>
        </p:nvPicPr>
        <p:blipFill>
          <a:blip r:embed="rId2" cstate="print"/>
          <a:stretch>
            <a:fillRect/>
          </a:stretch>
        </p:blipFill>
        <p:spPr>
          <a:xfrm>
            <a:off x="185451" y="178834"/>
            <a:ext cx="1109949" cy="1079644"/>
          </a:xfrm>
          <a:prstGeom prst="rect">
            <a:avLst/>
          </a:prstGeom>
        </p:spPr>
      </p:pic>
      <p:sp>
        <p:nvSpPr>
          <p:cNvPr id="6" name="Rectangle 5"/>
          <p:cNvSpPr/>
          <p:nvPr/>
        </p:nvSpPr>
        <p:spPr>
          <a:xfrm>
            <a:off x="1428796" y="2895600"/>
            <a:ext cx="6021200" cy="1692771"/>
          </a:xfrm>
          <a:prstGeom prst="rect">
            <a:avLst/>
          </a:prstGeom>
        </p:spPr>
        <p:txBody>
          <a:bodyPr wrap="none">
            <a:spAutoFit/>
          </a:bodyPr>
          <a:lstStyle/>
          <a:p>
            <a:pPr algn="ctr"/>
            <a:r>
              <a:rPr lang="en-US" sz="3600" b="1" dirty="0" smtClean="0">
                <a:latin typeface="Verdana" pitchFamily="34" charset="0"/>
                <a:ea typeface="Verdana" pitchFamily="34" charset="0"/>
                <a:cs typeface="Verdana" pitchFamily="34" charset="0"/>
              </a:rPr>
              <a:t>Thank you!</a:t>
            </a:r>
          </a:p>
          <a:p>
            <a:pPr algn="ctr"/>
            <a:endParaRPr lang="en-US" sz="3600" b="1" dirty="0" smtClean="0">
              <a:latin typeface="Verdana" pitchFamily="34" charset="0"/>
              <a:ea typeface="Verdana" pitchFamily="34" charset="0"/>
              <a:cs typeface="Verdana" pitchFamily="34" charset="0"/>
            </a:endParaRPr>
          </a:p>
          <a:p>
            <a:pPr algn="ctr"/>
            <a:r>
              <a:rPr lang="en-US" sz="3200" dirty="0" smtClean="0">
                <a:latin typeface="Verdana" pitchFamily="34" charset="0"/>
                <a:ea typeface="Verdana" pitchFamily="34" charset="0"/>
                <a:cs typeface="Verdana" pitchFamily="34" charset="0"/>
              </a:rPr>
              <a:t>monitoring@freedom.org.ge</a:t>
            </a:r>
            <a:endParaRPr lang="ru-RU" sz="3200" dirty="0">
              <a:latin typeface="Verdana" pitchFamily="34" charset="0"/>
              <a:ea typeface="Verdana" pitchFamily="34" charset="0"/>
              <a:cs typeface="Verdana" pitchFamily="34" charset="0"/>
            </a:endParaRPr>
          </a:p>
        </p:txBody>
      </p:sp>
      <p:sp>
        <p:nvSpPr>
          <p:cNvPr id="7" name="Title 1"/>
          <p:cNvSpPr txBox="1">
            <a:spLocks/>
          </p:cNvSpPr>
          <p:nvPr/>
        </p:nvSpPr>
        <p:spPr>
          <a:xfrm>
            <a:off x="1371600" y="282575"/>
            <a:ext cx="7086600" cy="784225"/>
          </a:xfrm>
          <a:prstGeom prst="rect">
            <a:avLst/>
          </a:prstGeom>
        </p:spPr>
        <p:txBody>
          <a:bodyPr vert="horz" anchor="b">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Rights and Freedoms - Union N.L.E.</a:t>
            </a:r>
          </a:p>
          <a:p>
            <a:pPr>
              <a:spcBef>
                <a:spcPct val="0"/>
              </a:spcBef>
            </a:pPr>
            <a:r>
              <a:rPr lang="en-US" sz="1600" dirty="0" smtClean="0">
                <a:latin typeface="Verdana" pitchFamily="34" charset="0"/>
                <a:ea typeface="Verdana" pitchFamily="34" charset="0"/>
                <a:cs typeface="Verdana" pitchFamily="34" charset="0"/>
              </a:rPr>
              <a:t>Monitoring deployment of 1:1 Education in Georgia</a:t>
            </a:r>
            <a:r>
              <a:rPr kumimoji="0" lang="en-US" sz="2400" b="1" i="0" u="none" strike="noStrike" kern="1200" cap="none" spc="0" normalizeH="0" baseline="0" noProof="0" dirty="0" smtClean="0">
                <a:ln>
                  <a:noFill/>
                </a:ln>
                <a:solidFill>
                  <a:schemeClr val="accent3">
                    <a:shade val="75000"/>
                  </a:schemeClr>
                </a:solidFill>
                <a:effectLst/>
                <a:uLnTx/>
                <a:uFillTx/>
                <a:latin typeface="Verdana" pitchFamily="34" charset="0"/>
                <a:ea typeface="Verdana" pitchFamily="34" charset="0"/>
                <a:cs typeface="Verdana" pitchFamily="34" charset="0"/>
              </a:rPr>
              <a:t> </a:t>
            </a:r>
            <a:endParaRPr kumimoji="0" lang="ru-RU" sz="2400" b="0" i="0" u="none" strike="noStrike" kern="1200" cap="none" spc="0" normalizeH="0" baseline="0" noProof="0" dirty="0">
              <a:ln>
                <a:noFill/>
              </a:ln>
              <a:solidFill>
                <a:schemeClr val="accent3">
                  <a:shade val="75000"/>
                </a:schemeClr>
              </a:solidFill>
              <a:effectLst/>
              <a:uLnTx/>
              <a:uFillTx/>
              <a:latin typeface="Verdana" pitchFamily="34" charset="0"/>
              <a:ea typeface="Verdana" pitchFamily="34" charset="0"/>
              <a:cs typeface="Verdana"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2374</TotalTime>
  <Words>1723</Words>
  <Application>Microsoft Office PowerPoint</Application>
  <PresentationFormat>On-screen Show (4:3)</PresentationFormat>
  <Paragraphs>479</Paragraphs>
  <Slides>24</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27" baseType="lpstr">
      <vt:lpstr>Civic</vt:lpstr>
      <vt:lpstr>Presentation</vt:lpstr>
      <vt:lpstr>Packager Shell Object</vt:lpstr>
      <vt:lpstr>Rights and Freedoms - Union N.L.E.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aip `uflebebi da Tavisuflebebi – kavSiri~</dc:title>
  <dc:creator>Makhatadze, MakaX</dc:creator>
  <cp:lastModifiedBy>User</cp:lastModifiedBy>
  <cp:revision>255</cp:revision>
  <dcterms:created xsi:type="dcterms:W3CDTF">2006-08-16T00:00:00Z</dcterms:created>
  <dcterms:modified xsi:type="dcterms:W3CDTF">2012-03-16T07:10:45Z</dcterms:modified>
</cp:coreProperties>
</file>